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85"/>
  </p:notesMasterIdLst>
  <p:handoutMasterIdLst>
    <p:handoutMasterId r:id="rId86"/>
  </p:handoutMasterIdLst>
  <p:sldIdLst>
    <p:sldId id="1773" r:id="rId5"/>
    <p:sldId id="1724" r:id="rId6"/>
    <p:sldId id="1788" r:id="rId7"/>
    <p:sldId id="1774" r:id="rId8"/>
    <p:sldId id="1860" r:id="rId9"/>
    <p:sldId id="1761" r:id="rId10"/>
    <p:sldId id="1777" r:id="rId11"/>
    <p:sldId id="1779" r:id="rId12"/>
    <p:sldId id="1778" r:id="rId13"/>
    <p:sldId id="1780" r:id="rId14"/>
    <p:sldId id="1781" r:id="rId15"/>
    <p:sldId id="1782" r:id="rId16"/>
    <p:sldId id="1783" r:id="rId17"/>
    <p:sldId id="1801" r:id="rId18"/>
    <p:sldId id="1790" r:id="rId19"/>
    <p:sldId id="1791" r:id="rId20"/>
    <p:sldId id="1792" r:id="rId21"/>
    <p:sldId id="1789" r:id="rId22"/>
    <p:sldId id="1784" r:id="rId23"/>
    <p:sldId id="1793" r:id="rId24"/>
    <p:sldId id="1785" r:id="rId25"/>
    <p:sldId id="1786" r:id="rId26"/>
    <p:sldId id="1787" r:id="rId27"/>
    <p:sldId id="1802" r:id="rId28"/>
    <p:sldId id="1794" r:id="rId29"/>
    <p:sldId id="1795" r:id="rId30"/>
    <p:sldId id="1796" r:id="rId31"/>
    <p:sldId id="1800" r:id="rId32"/>
    <p:sldId id="1797" r:id="rId33"/>
    <p:sldId id="1798" r:id="rId34"/>
    <p:sldId id="1803" r:id="rId35"/>
    <p:sldId id="1809" r:id="rId36"/>
    <p:sldId id="1805" r:id="rId37"/>
    <p:sldId id="1804" r:id="rId38"/>
    <p:sldId id="1806" r:id="rId39"/>
    <p:sldId id="1807" r:id="rId40"/>
    <p:sldId id="1808" r:id="rId41"/>
    <p:sldId id="1810" r:id="rId42"/>
    <p:sldId id="1811" r:id="rId43"/>
    <p:sldId id="1813" r:id="rId44"/>
    <p:sldId id="1812" r:id="rId45"/>
    <p:sldId id="1815" r:id="rId46"/>
    <p:sldId id="1817" r:id="rId47"/>
    <p:sldId id="1820" r:id="rId48"/>
    <p:sldId id="1816" r:id="rId49"/>
    <p:sldId id="1821" r:id="rId50"/>
    <p:sldId id="1818" r:id="rId51"/>
    <p:sldId id="1819" r:id="rId52"/>
    <p:sldId id="1822" r:id="rId53"/>
    <p:sldId id="1823" r:id="rId54"/>
    <p:sldId id="1824" r:id="rId55"/>
    <p:sldId id="1825" r:id="rId56"/>
    <p:sldId id="1826" r:id="rId57"/>
    <p:sldId id="1827" r:id="rId58"/>
    <p:sldId id="1828" r:id="rId59"/>
    <p:sldId id="1835" r:id="rId60"/>
    <p:sldId id="1836" r:id="rId61"/>
    <p:sldId id="1831" r:id="rId62"/>
    <p:sldId id="1832" r:id="rId63"/>
    <p:sldId id="1833" r:id="rId64"/>
    <p:sldId id="1837" r:id="rId65"/>
    <p:sldId id="1838" r:id="rId66"/>
    <p:sldId id="1839" r:id="rId67"/>
    <p:sldId id="1840" r:id="rId68"/>
    <p:sldId id="1847" r:id="rId69"/>
    <p:sldId id="1842" r:id="rId70"/>
    <p:sldId id="1843" r:id="rId71"/>
    <p:sldId id="1844" r:id="rId72"/>
    <p:sldId id="1845" r:id="rId73"/>
    <p:sldId id="1846" r:id="rId74"/>
    <p:sldId id="1848" r:id="rId75"/>
    <p:sldId id="1849" r:id="rId76"/>
    <p:sldId id="1850" r:id="rId77"/>
    <p:sldId id="1857" r:id="rId78"/>
    <p:sldId id="1852" r:id="rId79"/>
    <p:sldId id="1853" r:id="rId80"/>
    <p:sldId id="1858" r:id="rId81"/>
    <p:sldId id="1855" r:id="rId82"/>
    <p:sldId id="1859" r:id="rId83"/>
    <p:sldId id="1692" r:id="rId8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CFDA"/>
    <a:srgbClr val="5CAFFF"/>
    <a:srgbClr val="7CCAB7"/>
    <a:srgbClr val="DCF1EC"/>
    <a:srgbClr val="ABDDD1"/>
    <a:srgbClr val="78486A"/>
    <a:srgbClr val="486AE5"/>
    <a:srgbClr val="DBF0EB"/>
    <a:srgbClr val="B2E7E7"/>
    <a:srgbClr val="9C5A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480" autoAdjust="0"/>
    <p:restoredTop sz="95181" autoAdjust="0"/>
  </p:normalViewPr>
  <p:slideViewPr>
    <p:cSldViewPr>
      <p:cViewPr varScale="1">
        <p:scale>
          <a:sx n="90" d="100"/>
          <a:sy n="90" d="100"/>
        </p:scale>
        <p:origin x="1194" y="72"/>
      </p:cViewPr>
      <p:guideLst>
        <p:guide orient="horz" pos="1620"/>
        <p:guide pos="2880"/>
      </p:guideLst>
    </p:cSldViewPr>
  </p:slideViewPr>
  <p:outlineViewPr>
    <p:cViewPr>
      <p:scale>
        <a:sx n="33" d="100"/>
        <a:sy n="33" d="100"/>
      </p:scale>
      <p:origin x="0" y="-329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2" d="100"/>
          <a:sy n="62" d="100"/>
        </p:scale>
        <p:origin x="3163" y="5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theme" Target="theme/theme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tableStyles" Target="tableStyles.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05360CC-6E3B-4518-BA78-62EE7056AB2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425D74F-F8B6-419C-8441-11EC97D0737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F467BC-8287-4D00-A9D9-39597AA57636}" type="datetimeFigureOut">
              <a:rPr lang="en-US" smtClean="0"/>
              <a:t>19-Jan-22</a:t>
            </a:fld>
            <a:endParaRPr lang="en-US"/>
          </a:p>
        </p:txBody>
      </p:sp>
      <p:sp>
        <p:nvSpPr>
          <p:cNvPr id="4" name="Footer Placeholder 3">
            <a:extLst>
              <a:ext uri="{FF2B5EF4-FFF2-40B4-BE49-F238E27FC236}">
                <a16:creationId xmlns:a16="http://schemas.microsoft.com/office/drawing/2014/main" id="{5F3E367C-FE14-4E2C-9E9B-02DB364EE5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51EF81B-A1BF-4555-955C-4848E83782C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88B5F34-E6E9-40BC-9CDD-BE92E86C6185}" type="slidenum">
              <a:rPr lang="en-US" smtClean="0"/>
              <a:t>‹#›</a:t>
            </a:fld>
            <a:endParaRPr lang="en-US"/>
          </a:p>
        </p:txBody>
      </p:sp>
    </p:spTree>
    <p:extLst>
      <p:ext uri="{BB962C8B-B14F-4D97-AF65-F5344CB8AC3E}">
        <p14:creationId xmlns:p14="http://schemas.microsoft.com/office/powerpoint/2010/main" val="33133247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C8A7F0-0020-4063-8762-422C410EA2A0}" type="datetimeFigureOut">
              <a:rPr lang="en-US" smtClean="0"/>
              <a:t>19-Jan-22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67401B-FB73-460B-B34B-AE2D26C8FE60}" type="slidenum">
              <a:rPr lang="en-US" smtClean="0"/>
              <a:t>‹#›</a:t>
            </a:fld>
            <a:endParaRPr lang="en-US"/>
          </a:p>
        </p:txBody>
      </p:sp>
    </p:spTree>
    <p:extLst>
      <p:ext uri="{BB962C8B-B14F-4D97-AF65-F5344CB8AC3E}">
        <p14:creationId xmlns:p14="http://schemas.microsoft.com/office/powerpoint/2010/main" val="3138793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8_Cover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756879-1046-4B2E-B28C-F6FC7159B68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4733" t="24478" b="433"/>
          <a:stretch/>
        </p:blipFill>
        <p:spPr>
          <a:xfrm>
            <a:off x="0" y="0"/>
            <a:ext cx="9144000" cy="5143500"/>
          </a:xfrm>
          <a:prstGeom prst="rect">
            <a:avLst/>
          </a:prstGeom>
        </p:spPr>
      </p:pic>
      <p:sp>
        <p:nvSpPr>
          <p:cNvPr id="7" name="Title 1">
            <a:extLst>
              <a:ext uri="{FF2B5EF4-FFF2-40B4-BE49-F238E27FC236}">
                <a16:creationId xmlns:a16="http://schemas.microsoft.com/office/drawing/2014/main" id="{05DB3A09-2611-4EF5-8708-9D2B1C909DB6}"/>
              </a:ext>
            </a:extLst>
          </p:cNvPr>
          <p:cNvSpPr>
            <a:spLocks noGrp="1"/>
          </p:cNvSpPr>
          <p:nvPr>
            <p:ph type="ctrTitle" hasCustomPrompt="1"/>
          </p:nvPr>
        </p:nvSpPr>
        <p:spPr>
          <a:xfrm>
            <a:off x="535709" y="2211710"/>
            <a:ext cx="4324324" cy="1305174"/>
          </a:xfrm>
          <a:prstGeom prst="rect">
            <a:avLst/>
          </a:prstGeom>
        </p:spPr>
        <p:txBody>
          <a:bodyPr anchor="ctr" anchorCtr="0">
            <a:noAutofit/>
          </a:bodyPr>
          <a:lstStyle>
            <a:lvl1pPr algn="l">
              <a:defRPr sz="3600">
                <a:solidFill>
                  <a:schemeClr val="accent1"/>
                </a:solidFill>
                <a:latin typeface="Calibri Light" panose="020F0302020204030204" pitchFamily="34" charset="0"/>
                <a:cs typeface="Calibri Light" panose="020F0302020204030204" pitchFamily="34" charset="0"/>
              </a:defRPr>
            </a:lvl1pPr>
          </a:lstStyle>
          <a:p>
            <a:r>
              <a:rPr lang="en-US" dirty="0"/>
              <a:t>Edit title</a:t>
            </a:r>
          </a:p>
        </p:txBody>
      </p:sp>
      <p:sp>
        <p:nvSpPr>
          <p:cNvPr id="9" name="Subtitle 2">
            <a:extLst>
              <a:ext uri="{FF2B5EF4-FFF2-40B4-BE49-F238E27FC236}">
                <a16:creationId xmlns:a16="http://schemas.microsoft.com/office/drawing/2014/main" id="{E5562249-0FF9-4DC8-8BCC-2B56AE2DA553}"/>
              </a:ext>
            </a:extLst>
          </p:cNvPr>
          <p:cNvSpPr>
            <a:spLocks noGrp="1"/>
          </p:cNvSpPr>
          <p:nvPr>
            <p:ph type="subTitle" idx="1" hasCustomPrompt="1"/>
          </p:nvPr>
        </p:nvSpPr>
        <p:spPr>
          <a:xfrm>
            <a:off x="535708" y="3639174"/>
            <a:ext cx="4324323" cy="670419"/>
          </a:xfrm>
          <a:prstGeom prst="rect">
            <a:avLst/>
          </a:prstGeom>
        </p:spPr>
        <p:txBody>
          <a:bodyPr anchor="t" anchorCtr="0"/>
          <a:lstStyle>
            <a:lvl1pPr marL="0" indent="0" algn="l">
              <a:buNone/>
              <a:defRPr sz="20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11" name="Graphic 10">
            <a:extLst>
              <a:ext uri="{FF2B5EF4-FFF2-40B4-BE49-F238E27FC236}">
                <a16:creationId xmlns:a16="http://schemas.microsoft.com/office/drawing/2014/main" id="{0FF18D71-CDF5-41B8-9B8B-AD4A29BE6AA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12360" y="4215386"/>
            <a:ext cx="1020838" cy="527246"/>
          </a:xfrm>
          <a:prstGeom prst="rect">
            <a:avLst/>
          </a:prstGeom>
        </p:spPr>
      </p:pic>
    </p:spTree>
    <p:extLst>
      <p:ext uri="{BB962C8B-B14F-4D97-AF65-F5344CB8AC3E}">
        <p14:creationId xmlns:p14="http://schemas.microsoft.com/office/powerpoint/2010/main" val="1477982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over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756879-1046-4B2E-B28C-F6FC7159B68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52" name="Title 1"/>
          <p:cNvSpPr>
            <a:spLocks noGrp="1"/>
          </p:cNvSpPr>
          <p:nvPr>
            <p:ph type="ctrTitle" hasCustomPrompt="1"/>
          </p:nvPr>
        </p:nvSpPr>
        <p:spPr>
          <a:xfrm>
            <a:off x="535709" y="2354182"/>
            <a:ext cx="4972396" cy="1153672"/>
          </a:xfrm>
          <a:prstGeom prst="rect">
            <a:avLst/>
          </a:prstGeom>
        </p:spPr>
        <p:txBody>
          <a:bodyPr anchor="ctr" anchorCtr="0">
            <a:noAutofit/>
          </a:bodyPr>
          <a:lstStyle>
            <a:lvl1pPr algn="l">
              <a:defRPr sz="3600">
                <a:solidFill>
                  <a:schemeClr val="accent1"/>
                </a:solidFill>
                <a:latin typeface="Calibri Light" panose="020F0302020204030204" pitchFamily="34" charset="0"/>
                <a:cs typeface="Calibri Light" panose="020F0302020204030204" pitchFamily="34" charset="0"/>
              </a:defRPr>
            </a:lvl1pPr>
          </a:lstStyle>
          <a:p>
            <a:r>
              <a:rPr lang="en-US" dirty="0"/>
              <a:t>Edit title</a:t>
            </a:r>
          </a:p>
        </p:txBody>
      </p:sp>
      <p:sp>
        <p:nvSpPr>
          <p:cNvPr id="53" name="Subtitle 2"/>
          <p:cNvSpPr>
            <a:spLocks noGrp="1"/>
          </p:cNvSpPr>
          <p:nvPr>
            <p:ph type="subTitle" idx="1" hasCustomPrompt="1"/>
          </p:nvPr>
        </p:nvSpPr>
        <p:spPr>
          <a:xfrm>
            <a:off x="535709" y="3579862"/>
            <a:ext cx="4972396" cy="478380"/>
          </a:xfrm>
          <a:prstGeom prst="rect">
            <a:avLst/>
          </a:prstGeom>
        </p:spPr>
        <p:txBody>
          <a:bodyPr anchor="t" anchorCtr="0"/>
          <a:lstStyle>
            <a:lvl1pPr marL="0" indent="0" algn="l">
              <a:buNone/>
              <a:defRPr sz="20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6" name="Graphic 5">
            <a:extLst>
              <a:ext uri="{FF2B5EF4-FFF2-40B4-BE49-F238E27FC236}">
                <a16:creationId xmlns:a16="http://schemas.microsoft.com/office/drawing/2014/main" id="{FD12520E-FE0C-4AE1-AA26-CEFBDC0DB33B}"/>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12360" y="4215386"/>
            <a:ext cx="1020838" cy="527246"/>
          </a:xfrm>
          <a:prstGeom prst="rect">
            <a:avLst/>
          </a:prstGeom>
        </p:spPr>
      </p:pic>
    </p:spTree>
    <p:extLst>
      <p:ext uri="{BB962C8B-B14F-4D97-AF65-F5344CB8AC3E}">
        <p14:creationId xmlns:p14="http://schemas.microsoft.com/office/powerpoint/2010/main" val="2448667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userDrawn="1"/>
        </p:nvSpPr>
        <p:spPr>
          <a:xfrm>
            <a:off x="0" y="5073085"/>
            <a:ext cx="9144000" cy="96038"/>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p:nvPr>
        </p:nvSpPr>
        <p:spPr>
          <a:xfrm>
            <a:off x="395536" y="70415"/>
            <a:ext cx="8424936" cy="576064"/>
          </a:xfrm>
          <a:prstGeom prst="rect">
            <a:avLst/>
          </a:prstGeom>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9" name="Content Placeholder 2"/>
          <p:cNvSpPr>
            <a:spLocks noGrp="1"/>
          </p:cNvSpPr>
          <p:nvPr>
            <p:ph idx="1" hasCustomPrompt="1"/>
          </p:nvPr>
        </p:nvSpPr>
        <p:spPr>
          <a:xfrm>
            <a:off x="395536" y="771551"/>
            <a:ext cx="8424936" cy="3888432"/>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userDrawn="1"/>
        </p:nvSpPr>
        <p:spPr>
          <a:xfrm>
            <a:off x="0" y="0"/>
            <a:ext cx="179512" cy="646479"/>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4C15C4B-B092-4E30-BF9B-FAD6ACDABB6C}"/>
              </a:ext>
            </a:extLst>
          </p:cNvPr>
          <p:cNvSpPr/>
          <p:nvPr userDrawn="1"/>
        </p:nvSpPr>
        <p:spPr>
          <a:xfrm>
            <a:off x="0" y="0"/>
            <a:ext cx="179512" cy="41150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6744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Divider Slide">
    <p:spTree>
      <p:nvGrpSpPr>
        <p:cNvPr id="1" name=""/>
        <p:cNvGrpSpPr/>
        <p:nvPr/>
      </p:nvGrpSpPr>
      <p:grpSpPr>
        <a:xfrm>
          <a:off x="0" y="0"/>
          <a:ext cx="0" cy="0"/>
          <a:chOff x="0" y="0"/>
          <a:chExt cx="0" cy="0"/>
        </a:xfrm>
      </p:grpSpPr>
      <p:sp>
        <p:nvSpPr>
          <p:cNvPr id="13" name="Title 1"/>
          <p:cNvSpPr>
            <a:spLocks noGrp="1"/>
          </p:cNvSpPr>
          <p:nvPr>
            <p:ph type="ctrTitle" hasCustomPrompt="1"/>
          </p:nvPr>
        </p:nvSpPr>
        <p:spPr>
          <a:xfrm>
            <a:off x="526473" y="3319778"/>
            <a:ext cx="6493799" cy="1240583"/>
          </a:xfrm>
          <a:prstGeom prst="rect">
            <a:avLst/>
          </a:prstGeom>
        </p:spPr>
        <p:txBody>
          <a:bodyPr anchor="t" anchorCtr="0">
            <a:noAutofit/>
          </a:bodyPr>
          <a:lstStyle>
            <a:lvl1pPr algn="l">
              <a:defRPr sz="2800">
                <a:solidFill>
                  <a:schemeClr val="accent1"/>
                </a:solidFill>
                <a:latin typeface="+mn-lt"/>
              </a:defRPr>
            </a:lvl1pPr>
          </a:lstStyle>
          <a:p>
            <a:r>
              <a:rPr lang="en-US" dirty="0"/>
              <a:t>Edit title Edit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title</a:t>
            </a:r>
          </a:p>
        </p:txBody>
      </p:sp>
      <p:pic>
        <p:nvPicPr>
          <p:cNvPr id="4" name="Picture 3">
            <a:extLst>
              <a:ext uri="{FF2B5EF4-FFF2-40B4-BE49-F238E27FC236}">
                <a16:creationId xmlns:a16="http://schemas.microsoft.com/office/drawing/2014/main" id="{19ACD8A1-852D-4736-8C78-7B64B968022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
          <a:stretch/>
        </p:blipFill>
        <p:spPr>
          <a:xfrm>
            <a:off x="0" y="0"/>
            <a:ext cx="9144000" cy="3147814"/>
          </a:xfrm>
          <a:prstGeom prst="rect">
            <a:avLst/>
          </a:prstGeom>
        </p:spPr>
      </p:pic>
    </p:spTree>
    <p:extLst>
      <p:ext uri="{BB962C8B-B14F-4D97-AF65-F5344CB8AC3E}">
        <p14:creationId xmlns:p14="http://schemas.microsoft.com/office/powerpoint/2010/main" val="3747495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Divider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F35EFE-3704-4714-B374-0A9FA5FC424D}"/>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9144000" cy="3155895"/>
          </a:xfrm>
          <a:prstGeom prst="rect">
            <a:avLst/>
          </a:prstGeom>
        </p:spPr>
      </p:pic>
      <p:sp>
        <p:nvSpPr>
          <p:cNvPr id="13" name="Title 1"/>
          <p:cNvSpPr>
            <a:spLocks noGrp="1"/>
          </p:cNvSpPr>
          <p:nvPr>
            <p:ph type="ctrTitle" hasCustomPrompt="1"/>
          </p:nvPr>
        </p:nvSpPr>
        <p:spPr>
          <a:xfrm>
            <a:off x="526473" y="3319778"/>
            <a:ext cx="6493799" cy="1240583"/>
          </a:xfrm>
          <a:prstGeom prst="rect">
            <a:avLst/>
          </a:prstGeom>
        </p:spPr>
        <p:txBody>
          <a:bodyPr anchor="t" anchorCtr="0">
            <a:noAutofit/>
          </a:bodyPr>
          <a:lstStyle>
            <a:lvl1pPr algn="l">
              <a:defRPr sz="2800">
                <a:solidFill>
                  <a:schemeClr val="accent1"/>
                </a:solidFill>
                <a:latin typeface="+mn-lt"/>
              </a:defRPr>
            </a:lvl1pPr>
          </a:lstStyle>
          <a:p>
            <a:r>
              <a:rPr lang="en-US" dirty="0"/>
              <a:t>Edit title Edit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title</a:t>
            </a:r>
          </a:p>
        </p:txBody>
      </p:sp>
    </p:spTree>
    <p:extLst>
      <p:ext uri="{BB962C8B-B14F-4D97-AF65-F5344CB8AC3E}">
        <p14:creationId xmlns:p14="http://schemas.microsoft.com/office/powerpoint/2010/main" val="3186206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hank you">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F9E8093-89E2-4C7E-9402-5C762D902C57}"/>
              </a:ext>
            </a:extLst>
          </p:cNvPr>
          <p:cNvSpPr/>
          <p:nvPr userDrawn="1"/>
        </p:nvSpPr>
        <p:spPr>
          <a:xfrm>
            <a:off x="0" y="0"/>
            <a:ext cx="9144000" cy="5164038"/>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 name="Circle: Hollow 493">
            <a:extLst>
              <a:ext uri="{FF2B5EF4-FFF2-40B4-BE49-F238E27FC236}">
                <a16:creationId xmlns:a16="http://schemas.microsoft.com/office/drawing/2014/main" id="{52D2D58B-CD91-48FF-A1BA-865529B5B2A4}"/>
              </a:ext>
            </a:extLst>
          </p:cNvPr>
          <p:cNvSpPr/>
          <p:nvPr userDrawn="1"/>
        </p:nvSpPr>
        <p:spPr>
          <a:xfrm>
            <a:off x="2379797" y="-652559"/>
            <a:ext cx="3132348" cy="3132348"/>
          </a:xfrm>
          <a:prstGeom prst="donut">
            <a:avLst>
              <a:gd name="adj" fmla="val 17645"/>
            </a:avLst>
          </a:prstGeom>
          <a:solidFill>
            <a:srgbClr val="FFFFFF">
              <a:alpha val="5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 name="Circle: Hollow 495">
            <a:extLst>
              <a:ext uri="{FF2B5EF4-FFF2-40B4-BE49-F238E27FC236}">
                <a16:creationId xmlns:a16="http://schemas.microsoft.com/office/drawing/2014/main" id="{8C83A5A7-8C87-4823-85A6-8AC8E6980228}"/>
              </a:ext>
            </a:extLst>
          </p:cNvPr>
          <p:cNvSpPr/>
          <p:nvPr userDrawn="1"/>
        </p:nvSpPr>
        <p:spPr>
          <a:xfrm>
            <a:off x="-789709" y="1342014"/>
            <a:ext cx="1977748" cy="1987879"/>
          </a:xfrm>
          <a:prstGeom prst="donut">
            <a:avLst>
              <a:gd name="adj" fmla="val 25820"/>
            </a:avLst>
          </a:prstGeom>
          <a:solidFill>
            <a:srgbClr val="92D05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ubtitle 2">
            <a:extLst>
              <a:ext uri="{FF2B5EF4-FFF2-40B4-BE49-F238E27FC236}">
                <a16:creationId xmlns:a16="http://schemas.microsoft.com/office/drawing/2014/main" id="{441D7DD7-309D-4F67-B5B2-56D74FAEB866}"/>
              </a:ext>
            </a:extLst>
          </p:cNvPr>
          <p:cNvSpPr>
            <a:spLocks noGrp="1"/>
          </p:cNvSpPr>
          <p:nvPr>
            <p:ph type="subTitle" idx="1" hasCustomPrompt="1"/>
          </p:nvPr>
        </p:nvSpPr>
        <p:spPr>
          <a:xfrm>
            <a:off x="5574274" y="2610030"/>
            <a:ext cx="3246198" cy="478380"/>
          </a:xfrm>
          <a:prstGeom prst="rect">
            <a:avLst/>
          </a:prstGeom>
        </p:spPr>
        <p:txBody>
          <a:bodyPr anchor="t" anchorCtr="0">
            <a:normAutofit/>
          </a:bodyPr>
          <a:lstStyle>
            <a:lvl1pPr marL="0" indent="0" algn="ctr">
              <a:buNone/>
              <a:defRPr sz="18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cxnSp>
        <p:nvCxnSpPr>
          <p:cNvPr id="11" name="Straight Connector 10">
            <a:extLst>
              <a:ext uri="{FF2B5EF4-FFF2-40B4-BE49-F238E27FC236}">
                <a16:creationId xmlns:a16="http://schemas.microsoft.com/office/drawing/2014/main" id="{1EFDBE11-6E75-4297-AA02-D5EC5DE83654}"/>
              </a:ext>
            </a:extLst>
          </p:cNvPr>
          <p:cNvCxnSpPr>
            <a:cxnSpLocks/>
          </p:cNvCxnSpPr>
          <p:nvPr userDrawn="1"/>
        </p:nvCxnSpPr>
        <p:spPr>
          <a:xfrm>
            <a:off x="5574274" y="2479789"/>
            <a:ext cx="3246198" cy="0"/>
          </a:xfrm>
          <a:prstGeom prst="line">
            <a:avLst/>
          </a:prstGeom>
          <a:ln w="22225"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D8A2F5C-1914-4FB2-ACD8-DDA4363D4D50}"/>
              </a:ext>
            </a:extLst>
          </p:cNvPr>
          <p:cNvSpPr txBox="1"/>
          <p:nvPr userDrawn="1"/>
        </p:nvSpPr>
        <p:spPr>
          <a:xfrm>
            <a:off x="5436096" y="1464126"/>
            <a:ext cx="3770033" cy="1015663"/>
          </a:xfrm>
          <a:prstGeom prst="rect">
            <a:avLst/>
          </a:prstGeom>
          <a:noFill/>
        </p:spPr>
        <p:txBody>
          <a:bodyPr wrap="square" rtlCol="0">
            <a:spAutoFit/>
          </a:bodyPr>
          <a:lstStyle/>
          <a:p>
            <a:r>
              <a:rPr lang="en-US" sz="6000" b="1" dirty="0">
                <a:solidFill>
                  <a:srgbClr val="50CFDA"/>
                </a:solidFill>
                <a:latin typeface="Calibri Light" panose="020F0302020204030204" pitchFamily="34" charset="0"/>
                <a:cs typeface="Calibri Light" panose="020F0302020204030204" pitchFamily="34" charset="0"/>
              </a:rPr>
              <a:t>Thank you!</a:t>
            </a:r>
          </a:p>
        </p:txBody>
      </p:sp>
      <p:grpSp>
        <p:nvGrpSpPr>
          <p:cNvPr id="2" name="Group 1">
            <a:extLst>
              <a:ext uri="{FF2B5EF4-FFF2-40B4-BE49-F238E27FC236}">
                <a16:creationId xmlns:a16="http://schemas.microsoft.com/office/drawing/2014/main" id="{C0B5B135-A799-4FBC-A571-15396CA87736}"/>
              </a:ext>
            </a:extLst>
          </p:cNvPr>
          <p:cNvGrpSpPr/>
          <p:nvPr userDrawn="1"/>
        </p:nvGrpSpPr>
        <p:grpSpPr>
          <a:xfrm>
            <a:off x="648195" y="111585"/>
            <a:ext cx="4995651" cy="4577294"/>
            <a:chOff x="554326" y="912946"/>
            <a:chExt cx="3814446" cy="3495008"/>
          </a:xfrm>
        </p:grpSpPr>
        <p:sp>
          <p:nvSpPr>
            <p:cNvPr id="493" name="Graphic 5">
              <a:extLst>
                <a:ext uri="{FF2B5EF4-FFF2-40B4-BE49-F238E27FC236}">
                  <a16:creationId xmlns:a16="http://schemas.microsoft.com/office/drawing/2014/main" id="{F5402788-E2A7-40ED-86EA-69360F8BF228}"/>
                </a:ext>
              </a:extLst>
            </p:cNvPr>
            <p:cNvSpPr/>
            <p:nvPr userDrawn="1"/>
          </p:nvSpPr>
          <p:spPr>
            <a:xfrm flipH="1">
              <a:off x="3109964" y="912946"/>
              <a:ext cx="1258808" cy="2590403"/>
            </a:xfrm>
            <a:custGeom>
              <a:avLst/>
              <a:gdLst>
                <a:gd name="connsiteX0" fmla="*/ 0 w 1553375"/>
                <a:gd name="connsiteY0" fmla="*/ 772676 h 3196570"/>
                <a:gd name="connsiteX1" fmla="*/ 195627 w 1553375"/>
                <a:gd name="connsiteY1" fmla="*/ 1062769 h 3196570"/>
                <a:gd name="connsiteX2" fmla="*/ 495010 w 1553375"/>
                <a:gd name="connsiteY2" fmla="*/ 1172919 h 3196570"/>
                <a:gd name="connsiteX3" fmla="*/ 500137 w 1553375"/>
                <a:gd name="connsiteY3" fmla="*/ 1181605 h 3196570"/>
                <a:gd name="connsiteX4" fmla="*/ 649376 w 1553375"/>
                <a:gd name="connsiteY4" fmla="*/ 2114016 h 3196570"/>
                <a:gd name="connsiteX5" fmla="*/ 800304 w 1553375"/>
                <a:gd name="connsiteY5" fmla="*/ 2730758 h 3196570"/>
                <a:gd name="connsiteX6" fmla="*/ 789506 w 1553375"/>
                <a:gd name="connsiteY6" fmla="*/ 2771657 h 3196570"/>
                <a:gd name="connsiteX7" fmla="*/ 653116 w 1553375"/>
                <a:gd name="connsiteY7" fmla="*/ 2797535 h 3196570"/>
                <a:gd name="connsiteX8" fmla="*/ 704873 w 1553375"/>
                <a:gd name="connsiteY8" fmla="*/ 3163635 h 3196570"/>
                <a:gd name="connsiteX9" fmla="*/ 851940 w 1553375"/>
                <a:gd name="connsiteY9" fmla="*/ 3196571 h 3196570"/>
                <a:gd name="connsiteX10" fmla="*/ 999008 w 1553375"/>
                <a:gd name="connsiteY10" fmla="*/ 3163635 h 3196570"/>
                <a:gd name="connsiteX11" fmla="*/ 1050765 w 1553375"/>
                <a:gd name="connsiteY11" fmla="*/ 2797535 h 3196570"/>
                <a:gd name="connsiteX12" fmla="*/ 892176 w 1553375"/>
                <a:gd name="connsiteY12" fmla="*/ 2770872 h 3196570"/>
                <a:gd name="connsiteX13" fmla="*/ 1003713 w 1553375"/>
                <a:gd name="connsiteY13" fmla="*/ 2164869 h 3196570"/>
                <a:gd name="connsiteX14" fmla="*/ 1071576 w 1553375"/>
                <a:gd name="connsiteY14" fmla="*/ 1941432 h 3196570"/>
                <a:gd name="connsiteX15" fmla="*/ 1113440 w 1553375"/>
                <a:gd name="connsiteY15" fmla="*/ 1659061 h 3196570"/>
                <a:gd name="connsiteX16" fmla="*/ 1130753 w 1553375"/>
                <a:gd name="connsiteY16" fmla="*/ 1621721 h 3196570"/>
                <a:gd name="connsiteX17" fmla="*/ 1405644 w 1553375"/>
                <a:gd name="connsiteY17" fmla="*/ 1470914 h 3196570"/>
                <a:gd name="connsiteX18" fmla="*/ 1553375 w 1553375"/>
                <a:gd name="connsiteY18" fmla="*/ 1160371 h 3196570"/>
                <a:gd name="connsiteX19" fmla="*/ 1247116 w 1553375"/>
                <a:gd name="connsiteY19" fmla="*/ 1316789 h 3196570"/>
                <a:gd name="connsiteX20" fmla="*/ 1141671 w 1553375"/>
                <a:gd name="connsiteY20" fmla="*/ 1472784 h 3196570"/>
                <a:gd name="connsiteX21" fmla="*/ 1108614 w 1553375"/>
                <a:gd name="connsiteY21" fmla="*/ 1328250 h 3196570"/>
                <a:gd name="connsiteX22" fmla="*/ 919743 w 1553375"/>
                <a:gd name="connsiteY22" fmla="*/ 1112234 h 3196570"/>
                <a:gd name="connsiteX23" fmla="*/ 938082 w 1553375"/>
                <a:gd name="connsiteY23" fmla="*/ 1398587 h 3196570"/>
                <a:gd name="connsiteX24" fmla="*/ 991286 w 1553375"/>
                <a:gd name="connsiteY24" fmla="*/ 1493052 h 3196570"/>
                <a:gd name="connsiteX25" fmla="*/ 954489 w 1553375"/>
                <a:gd name="connsiteY25" fmla="*/ 1476162 h 3196570"/>
                <a:gd name="connsiteX26" fmla="*/ 854776 w 1553375"/>
                <a:gd name="connsiteY26" fmla="*/ 1453601 h 3196570"/>
                <a:gd name="connsiteX27" fmla="*/ 876190 w 1553375"/>
                <a:gd name="connsiteY27" fmla="*/ 815928 h 3196570"/>
                <a:gd name="connsiteX28" fmla="*/ 922579 w 1553375"/>
                <a:gd name="connsiteY28" fmla="*/ 751262 h 3196570"/>
                <a:gd name="connsiteX29" fmla="*/ 992131 w 1553375"/>
                <a:gd name="connsiteY29" fmla="*/ 974456 h 3196570"/>
                <a:gd name="connsiteX30" fmla="*/ 1204287 w 1553375"/>
                <a:gd name="connsiteY30" fmla="*/ 1138052 h 3196570"/>
                <a:gd name="connsiteX31" fmla="*/ 1135579 w 1553375"/>
                <a:gd name="connsiteY31" fmla="*/ 879146 h 3196570"/>
                <a:gd name="connsiteX32" fmla="*/ 1034176 w 1553375"/>
                <a:gd name="connsiteY32" fmla="*/ 773159 h 3196570"/>
                <a:gd name="connsiteX33" fmla="*/ 1149694 w 1553375"/>
                <a:gd name="connsiteY33" fmla="*/ 771771 h 3196570"/>
                <a:gd name="connsiteX34" fmla="*/ 1345261 w 1553375"/>
                <a:gd name="connsiteY34" fmla="*/ 663492 h 3196570"/>
                <a:gd name="connsiteX35" fmla="*/ 1124238 w 1553375"/>
                <a:gd name="connsiteY35" fmla="*/ 630314 h 3196570"/>
                <a:gd name="connsiteX36" fmla="*/ 1043526 w 1553375"/>
                <a:gd name="connsiteY36" fmla="*/ 655288 h 3196570"/>
                <a:gd name="connsiteX37" fmla="*/ 1062467 w 1553375"/>
                <a:gd name="connsiteY37" fmla="*/ 630012 h 3196570"/>
                <a:gd name="connsiteX38" fmla="*/ 1106322 w 1553375"/>
                <a:gd name="connsiteY38" fmla="*/ 462978 h 3196570"/>
                <a:gd name="connsiteX39" fmla="*/ 969811 w 1553375"/>
                <a:gd name="connsiteY39" fmla="*/ 568785 h 3196570"/>
                <a:gd name="connsiteX40" fmla="*/ 942485 w 1553375"/>
                <a:gd name="connsiteY40" fmla="*/ 622351 h 3196570"/>
                <a:gd name="connsiteX41" fmla="*/ 927887 w 1553375"/>
                <a:gd name="connsiteY41" fmla="*/ 581754 h 3196570"/>
                <a:gd name="connsiteX42" fmla="*/ 809835 w 1553375"/>
                <a:gd name="connsiteY42" fmla="*/ 455679 h 3196570"/>
                <a:gd name="connsiteX43" fmla="*/ 803200 w 1553375"/>
                <a:gd name="connsiteY43" fmla="*/ 502249 h 3196570"/>
                <a:gd name="connsiteX44" fmla="*/ 779613 w 1553375"/>
                <a:gd name="connsiteY44" fmla="*/ 433903 h 3196570"/>
                <a:gd name="connsiteX45" fmla="*/ 1000093 w 1553375"/>
                <a:gd name="connsiteY45" fmla="*/ 307948 h 3196570"/>
                <a:gd name="connsiteX46" fmla="*/ 1126892 w 1553375"/>
                <a:gd name="connsiteY46" fmla="*/ 41442 h 3196570"/>
                <a:gd name="connsiteX47" fmla="*/ 864005 w 1553375"/>
                <a:gd name="connsiteY47" fmla="*/ 175721 h 3196570"/>
                <a:gd name="connsiteX48" fmla="*/ 773521 w 1553375"/>
                <a:gd name="connsiteY48" fmla="*/ 309577 h 3196570"/>
                <a:gd name="connsiteX49" fmla="*/ 745109 w 1553375"/>
                <a:gd name="connsiteY49" fmla="*/ 185493 h 3196570"/>
                <a:gd name="connsiteX50" fmla="*/ 583142 w 1553375"/>
                <a:gd name="connsiteY50" fmla="*/ 0 h 3196570"/>
                <a:gd name="connsiteX51" fmla="*/ 598886 w 1553375"/>
                <a:gd name="connsiteY51" fmla="*/ 245756 h 3196570"/>
                <a:gd name="connsiteX52" fmla="*/ 644550 w 1553375"/>
                <a:gd name="connsiteY52" fmla="*/ 326830 h 3196570"/>
                <a:gd name="connsiteX53" fmla="*/ 612941 w 1553375"/>
                <a:gd name="connsiteY53" fmla="*/ 312292 h 3196570"/>
                <a:gd name="connsiteX54" fmla="*/ 422864 w 1553375"/>
                <a:gd name="connsiteY54" fmla="*/ 303967 h 3196570"/>
                <a:gd name="connsiteX55" fmla="*/ 568604 w 1553375"/>
                <a:gd name="connsiteY55" fmla="*/ 426302 h 3196570"/>
                <a:gd name="connsiteX56" fmla="*/ 632606 w 1553375"/>
                <a:gd name="connsiteY56" fmla="*/ 443253 h 3196570"/>
                <a:gd name="connsiteX57" fmla="*/ 592311 w 1553375"/>
                <a:gd name="connsiteY57" fmla="*/ 468407 h 3196570"/>
                <a:gd name="connsiteX58" fmla="*/ 484031 w 1553375"/>
                <a:gd name="connsiteY58" fmla="*/ 624885 h 3196570"/>
                <a:gd name="connsiteX59" fmla="*/ 665181 w 1553375"/>
                <a:gd name="connsiteY59" fmla="*/ 566673 h 3196570"/>
                <a:gd name="connsiteX60" fmla="*/ 764231 w 1553375"/>
                <a:gd name="connsiteY60" fmla="*/ 437281 h 3196570"/>
                <a:gd name="connsiteX61" fmla="*/ 767971 w 1553375"/>
                <a:gd name="connsiteY61" fmla="*/ 436497 h 3196570"/>
                <a:gd name="connsiteX62" fmla="*/ 804406 w 1553375"/>
                <a:gd name="connsiteY62" fmla="*/ 545560 h 3196570"/>
                <a:gd name="connsiteX63" fmla="*/ 826786 w 1553375"/>
                <a:gd name="connsiteY63" fmla="*/ 627479 h 3196570"/>
                <a:gd name="connsiteX64" fmla="*/ 827872 w 1553375"/>
                <a:gd name="connsiteY64" fmla="*/ 629711 h 3196570"/>
                <a:gd name="connsiteX65" fmla="*/ 863764 w 1553375"/>
                <a:gd name="connsiteY65" fmla="*/ 813213 h 3196570"/>
                <a:gd name="connsiteX66" fmla="*/ 801812 w 1553375"/>
                <a:gd name="connsiteY66" fmla="*/ 954007 h 3196570"/>
                <a:gd name="connsiteX67" fmla="*/ 650341 w 1553375"/>
                <a:gd name="connsiteY67" fmla="*/ 999732 h 3196570"/>
                <a:gd name="connsiteX68" fmla="*/ 615837 w 1553375"/>
                <a:gd name="connsiteY68" fmla="*/ 1022292 h 3196570"/>
                <a:gd name="connsiteX69" fmla="*/ 655046 w 1553375"/>
                <a:gd name="connsiteY69" fmla="*/ 919200 h 3196570"/>
                <a:gd name="connsiteX70" fmla="*/ 630193 w 1553375"/>
                <a:gd name="connsiteY70" fmla="*/ 628323 h 3196570"/>
                <a:gd name="connsiteX71" fmla="*/ 472811 w 1553375"/>
                <a:gd name="connsiteY71" fmla="*/ 874200 h 3196570"/>
                <a:gd name="connsiteX72" fmla="*/ 461410 w 1553375"/>
                <a:gd name="connsiteY72" fmla="*/ 1024645 h 3196570"/>
                <a:gd name="connsiteX73" fmla="*/ 331716 w 1553375"/>
                <a:gd name="connsiteY73" fmla="*/ 883670 h 3196570"/>
                <a:gd name="connsiteX74" fmla="*/ 0 w 1553375"/>
                <a:gd name="connsiteY74" fmla="*/ 772676 h 3196570"/>
                <a:gd name="connsiteX75" fmla="*/ 782026 w 1553375"/>
                <a:gd name="connsiteY75" fmla="*/ 1082615 h 3196570"/>
                <a:gd name="connsiteX76" fmla="*/ 789506 w 1553375"/>
                <a:gd name="connsiteY76" fmla="*/ 1245005 h 3196570"/>
                <a:gd name="connsiteX77" fmla="*/ 702038 w 1553375"/>
                <a:gd name="connsiteY77" fmla="*/ 1179132 h 3196570"/>
                <a:gd name="connsiteX78" fmla="*/ 650341 w 1553375"/>
                <a:gd name="connsiteY78" fmla="*/ 1156752 h 3196570"/>
                <a:gd name="connsiteX79" fmla="*/ 722427 w 1553375"/>
                <a:gd name="connsiteY79" fmla="*/ 1125565 h 3196570"/>
                <a:gd name="connsiteX80" fmla="*/ 782026 w 1553375"/>
                <a:gd name="connsiteY80" fmla="*/ 1082615 h 3196570"/>
                <a:gd name="connsiteX81" fmla="*/ 873657 w 1553375"/>
                <a:gd name="connsiteY81" fmla="*/ 797770 h 3196570"/>
                <a:gd name="connsiteX82" fmla="*/ 849347 w 1553375"/>
                <a:gd name="connsiteY82" fmla="*/ 667714 h 3196570"/>
                <a:gd name="connsiteX83" fmla="*/ 918537 w 1553375"/>
                <a:gd name="connsiteY83" fmla="*/ 737448 h 3196570"/>
                <a:gd name="connsiteX84" fmla="*/ 873657 w 1553375"/>
                <a:gd name="connsiteY84" fmla="*/ 797770 h 3196570"/>
                <a:gd name="connsiteX85" fmla="*/ 842832 w 1553375"/>
                <a:gd name="connsiteY85" fmla="*/ 1452757 h 3196570"/>
                <a:gd name="connsiteX86" fmla="*/ 835050 w 1553375"/>
                <a:gd name="connsiteY86" fmla="*/ 1452636 h 3196570"/>
                <a:gd name="connsiteX87" fmla="*/ 816591 w 1553375"/>
                <a:gd name="connsiteY87" fmla="*/ 1347795 h 3196570"/>
                <a:gd name="connsiteX88" fmla="*/ 856585 w 1553375"/>
                <a:gd name="connsiteY88" fmla="*/ 1343452 h 3196570"/>
                <a:gd name="connsiteX89" fmla="*/ 803501 w 1553375"/>
                <a:gd name="connsiteY89" fmla="*/ 1260266 h 3196570"/>
                <a:gd name="connsiteX90" fmla="*/ 794875 w 1553375"/>
                <a:gd name="connsiteY90" fmla="*/ 1070490 h 3196570"/>
                <a:gd name="connsiteX91" fmla="*/ 871666 w 1553375"/>
                <a:gd name="connsiteY91" fmla="*/ 956480 h 3196570"/>
                <a:gd name="connsiteX92" fmla="*/ 814661 w 1553375"/>
                <a:gd name="connsiteY92" fmla="*/ 953464 h 3196570"/>
                <a:gd name="connsiteX93" fmla="*/ 866237 w 1553375"/>
                <a:gd name="connsiteY93" fmla="*/ 832335 h 3196570"/>
                <a:gd name="connsiteX94" fmla="*/ 842832 w 1553375"/>
                <a:gd name="connsiteY94" fmla="*/ 1452757 h 3196570"/>
                <a:gd name="connsiteX95" fmla="*/ 824795 w 1553375"/>
                <a:gd name="connsiteY95" fmla="*/ 2629053 h 3196570"/>
                <a:gd name="connsiteX96" fmla="*/ 804587 w 1553375"/>
                <a:gd name="connsiteY96" fmla="*/ 1840211 h 3196570"/>
                <a:gd name="connsiteX97" fmla="*/ 879568 w 1553375"/>
                <a:gd name="connsiteY97" fmla="*/ 1833153 h 3196570"/>
                <a:gd name="connsiteX98" fmla="*/ 824795 w 1553375"/>
                <a:gd name="connsiteY98" fmla="*/ 2629053 h 3196570"/>
                <a:gd name="connsiteX99" fmla="*/ 804768 w 1553375"/>
                <a:gd name="connsiteY99" fmla="*/ 1838763 h 3196570"/>
                <a:gd name="connsiteX100" fmla="*/ 837463 w 1553375"/>
                <a:gd name="connsiteY100" fmla="*/ 1575031 h 3196570"/>
                <a:gd name="connsiteX101" fmla="*/ 845546 w 1553375"/>
                <a:gd name="connsiteY101" fmla="*/ 1580159 h 3196570"/>
                <a:gd name="connsiteX102" fmla="*/ 866780 w 1553375"/>
                <a:gd name="connsiteY102" fmla="*/ 1719263 h 3196570"/>
                <a:gd name="connsiteX103" fmla="*/ 804768 w 1553375"/>
                <a:gd name="connsiteY103" fmla="*/ 1838763 h 3196570"/>
                <a:gd name="connsiteX104" fmla="*/ 977412 w 1553375"/>
                <a:gd name="connsiteY104" fmla="*/ 1628658 h 3196570"/>
                <a:gd name="connsiteX105" fmla="*/ 930421 w 1553375"/>
                <a:gd name="connsiteY105" fmla="*/ 1657975 h 3196570"/>
                <a:gd name="connsiteX106" fmla="*/ 877095 w 1553375"/>
                <a:gd name="connsiteY106" fmla="*/ 1706957 h 3196570"/>
                <a:gd name="connsiteX107" fmla="*/ 858938 w 1553375"/>
                <a:gd name="connsiteY107" fmla="*/ 1588182 h 3196570"/>
                <a:gd name="connsiteX108" fmla="*/ 902793 w 1553375"/>
                <a:gd name="connsiteY108" fmla="*/ 1608933 h 3196570"/>
                <a:gd name="connsiteX109" fmla="*/ 977412 w 1553375"/>
                <a:gd name="connsiteY109" fmla="*/ 1628658 h 3196570"/>
                <a:gd name="connsiteX110" fmla="*/ 880232 w 1553375"/>
                <a:gd name="connsiteY110" fmla="*/ 2770571 h 3196570"/>
                <a:gd name="connsiteX111" fmla="*/ 852001 w 1553375"/>
                <a:gd name="connsiteY111" fmla="*/ 2770269 h 3196570"/>
                <a:gd name="connsiteX112" fmla="*/ 848562 w 1553375"/>
                <a:gd name="connsiteY112" fmla="*/ 2770269 h 3196570"/>
                <a:gd name="connsiteX113" fmla="*/ 829681 w 1553375"/>
                <a:gd name="connsiteY113" fmla="*/ 2661085 h 3196570"/>
                <a:gd name="connsiteX114" fmla="*/ 891331 w 1553375"/>
                <a:gd name="connsiteY114" fmla="*/ 1830499 h 3196570"/>
                <a:gd name="connsiteX115" fmla="*/ 1015295 w 1553375"/>
                <a:gd name="connsiteY115" fmla="*/ 1772408 h 3196570"/>
                <a:gd name="connsiteX116" fmla="*/ 1100772 w 1553375"/>
                <a:gd name="connsiteY116" fmla="*/ 1680656 h 3196570"/>
                <a:gd name="connsiteX117" fmla="*/ 1060054 w 1553375"/>
                <a:gd name="connsiteY117" fmla="*/ 1938296 h 3196570"/>
                <a:gd name="connsiteX118" fmla="*/ 992372 w 1553375"/>
                <a:gd name="connsiteY118" fmla="*/ 2161129 h 3196570"/>
                <a:gd name="connsiteX119" fmla="*/ 880232 w 1553375"/>
                <a:gd name="connsiteY119" fmla="*/ 2770571 h 3196570"/>
                <a:gd name="connsiteX120" fmla="*/ 815144 w 1553375"/>
                <a:gd name="connsiteY120" fmla="*/ 2770752 h 3196570"/>
                <a:gd name="connsiteX121" fmla="*/ 812429 w 1553375"/>
                <a:gd name="connsiteY121" fmla="*/ 2731783 h 3196570"/>
                <a:gd name="connsiteX122" fmla="*/ 822563 w 1553375"/>
                <a:gd name="connsiteY122" fmla="*/ 2691729 h 3196570"/>
                <a:gd name="connsiteX123" fmla="*/ 836498 w 1553375"/>
                <a:gd name="connsiteY123" fmla="*/ 2770450 h 3196570"/>
                <a:gd name="connsiteX124" fmla="*/ 815144 w 1553375"/>
                <a:gd name="connsiteY124" fmla="*/ 2770752 h 3196570"/>
                <a:gd name="connsiteX125" fmla="*/ 803019 w 1553375"/>
                <a:gd name="connsiteY125" fmla="*/ 2767675 h 3196570"/>
                <a:gd name="connsiteX126" fmla="*/ 803200 w 1553375"/>
                <a:gd name="connsiteY126" fmla="*/ 2771114 h 3196570"/>
                <a:gd name="connsiteX127" fmla="*/ 802053 w 1553375"/>
                <a:gd name="connsiteY127" fmla="*/ 2771174 h 3196570"/>
                <a:gd name="connsiteX128" fmla="*/ 803019 w 1553375"/>
                <a:gd name="connsiteY128" fmla="*/ 2767675 h 3196570"/>
                <a:gd name="connsiteX129" fmla="*/ 510271 w 1553375"/>
                <a:gd name="connsiteY129" fmla="*/ 1196987 h 3196570"/>
                <a:gd name="connsiteX130" fmla="*/ 633994 w 1553375"/>
                <a:gd name="connsiteY130" fmla="*/ 1307137 h 3196570"/>
                <a:gd name="connsiteX131" fmla="*/ 804587 w 1553375"/>
                <a:gd name="connsiteY131" fmla="*/ 1348217 h 3196570"/>
                <a:gd name="connsiteX132" fmla="*/ 822985 w 1553375"/>
                <a:gd name="connsiteY132" fmla="*/ 1452696 h 3196570"/>
                <a:gd name="connsiteX133" fmla="*/ 733104 w 1553375"/>
                <a:gd name="connsiteY133" fmla="*/ 1466390 h 3196570"/>
                <a:gd name="connsiteX134" fmla="*/ 826484 w 1553375"/>
                <a:gd name="connsiteY134" fmla="*/ 1567551 h 3196570"/>
                <a:gd name="connsiteX135" fmla="*/ 817556 w 1553375"/>
                <a:gd name="connsiteY135" fmla="*/ 2660783 h 3196570"/>
                <a:gd name="connsiteX136" fmla="*/ 808991 w 1553375"/>
                <a:gd name="connsiteY136" fmla="*/ 2696856 h 3196570"/>
                <a:gd name="connsiteX137" fmla="*/ 660777 w 1553375"/>
                <a:gd name="connsiteY137" fmla="*/ 2110397 h 3196570"/>
                <a:gd name="connsiteX138" fmla="*/ 510271 w 1553375"/>
                <a:gd name="connsiteY138" fmla="*/ 1196987 h 3196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1553375" h="3196570">
                  <a:moveTo>
                    <a:pt x="0" y="772676"/>
                  </a:moveTo>
                  <a:cubicBezTo>
                    <a:pt x="30403" y="884334"/>
                    <a:pt x="96396" y="987245"/>
                    <a:pt x="195627" y="1062769"/>
                  </a:cubicBezTo>
                  <a:cubicBezTo>
                    <a:pt x="285629" y="1131236"/>
                    <a:pt x="390048" y="1167128"/>
                    <a:pt x="495010" y="1172919"/>
                  </a:cubicBezTo>
                  <a:cubicBezTo>
                    <a:pt x="496699" y="1175814"/>
                    <a:pt x="498388" y="1178770"/>
                    <a:pt x="500137" y="1181605"/>
                  </a:cubicBezTo>
                  <a:cubicBezTo>
                    <a:pt x="456403" y="1529427"/>
                    <a:pt x="554307" y="1826216"/>
                    <a:pt x="649376" y="2114016"/>
                  </a:cubicBezTo>
                  <a:cubicBezTo>
                    <a:pt x="714525" y="2311393"/>
                    <a:pt x="781664" y="2514560"/>
                    <a:pt x="800304" y="2730758"/>
                  </a:cubicBezTo>
                  <a:cubicBezTo>
                    <a:pt x="796805" y="2744270"/>
                    <a:pt x="793186" y="2757903"/>
                    <a:pt x="789506" y="2771657"/>
                  </a:cubicBezTo>
                  <a:cubicBezTo>
                    <a:pt x="710302" y="2775216"/>
                    <a:pt x="653116" y="2785471"/>
                    <a:pt x="653116" y="2797535"/>
                  </a:cubicBezTo>
                  <a:lnTo>
                    <a:pt x="704873" y="3163635"/>
                  </a:lnTo>
                  <a:cubicBezTo>
                    <a:pt x="704873" y="3181792"/>
                    <a:pt x="770746" y="3196571"/>
                    <a:pt x="851940" y="3196571"/>
                  </a:cubicBezTo>
                  <a:cubicBezTo>
                    <a:pt x="933195" y="3196571"/>
                    <a:pt x="999008" y="3181852"/>
                    <a:pt x="999008" y="3163635"/>
                  </a:cubicBezTo>
                  <a:lnTo>
                    <a:pt x="1050765" y="2797535"/>
                  </a:lnTo>
                  <a:cubicBezTo>
                    <a:pt x="1050765" y="2784385"/>
                    <a:pt x="982721" y="2773406"/>
                    <a:pt x="892176" y="2770872"/>
                  </a:cubicBezTo>
                  <a:cubicBezTo>
                    <a:pt x="877457" y="2556787"/>
                    <a:pt x="938926" y="2365925"/>
                    <a:pt x="1003713" y="2164869"/>
                  </a:cubicBezTo>
                  <a:cubicBezTo>
                    <a:pt x="1027058" y="2092481"/>
                    <a:pt x="1051127" y="2017681"/>
                    <a:pt x="1071576" y="1941432"/>
                  </a:cubicBezTo>
                  <a:cubicBezTo>
                    <a:pt x="1103909" y="1820606"/>
                    <a:pt x="1113621" y="1727588"/>
                    <a:pt x="1113440" y="1659061"/>
                  </a:cubicBezTo>
                  <a:cubicBezTo>
                    <a:pt x="1119955" y="1646936"/>
                    <a:pt x="1125746" y="1634449"/>
                    <a:pt x="1130753" y="1621721"/>
                  </a:cubicBezTo>
                  <a:cubicBezTo>
                    <a:pt x="1231975" y="1600789"/>
                    <a:pt x="1328190" y="1550600"/>
                    <a:pt x="1405644" y="1470914"/>
                  </a:cubicBezTo>
                  <a:cubicBezTo>
                    <a:pt x="1491062" y="1383023"/>
                    <a:pt x="1540165" y="1273356"/>
                    <a:pt x="1553375" y="1160371"/>
                  </a:cubicBezTo>
                  <a:cubicBezTo>
                    <a:pt x="1440813" y="1176779"/>
                    <a:pt x="1332593" y="1228959"/>
                    <a:pt x="1247116" y="1316789"/>
                  </a:cubicBezTo>
                  <a:cubicBezTo>
                    <a:pt x="1201693" y="1363539"/>
                    <a:pt x="1166645" y="1416503"/>
                    <a:pt x="1141671" y="1472784"/>
                  </a:cubicBezTo>
                  <a:cubicBezTo>
                    <a:pt x="1138897" y="1424344"/>
                    <a:pt x="1128159" y="1375604"/>
                    <a:pt x="1108614" y="1328250"/>
                  </a:cubicBezTo>
                  <a:cubicBezTo>
                    <a:pt x="1069586" y="1233724"/>
                    <a:pt x="1001843" y="1159768"/>
                    <a:pt x="919743" y="1112234"/>
                  </a:cubicBezTo>
                  <a:cubicBezTo>
                    <a:pt x="895011" y="1203864"/>
                    <a:pt x="899113" y="1304061"/>
                    <a:pt x="938082" y="1398587"/>
                  </a:cubicBezTo>
                  <a:cubicBezTo>
                    <a:pt x="952257" y="1432910"/>
                    <a:pt x="970234" y="1464459"/>
                    <a:pt x="991286" y="1493052"/>
                  </a:cubicBezTo>
                  <a:cubicBezTo>
                    <a:pt x="979463" y="1486779"/>
                    <a:pt x="967217" y="1481108"/>
                    <a:pt x="954489" y="1476162"/>
                  </a:cubicBezTo>
                  <a:cubicBezTo>
                    <a:pt x="921674" y="1463373"/>
                    <a:pt x="888134" y="1456014"/>
                    <a:pt x="854776" y="1453601"/>
                  </a:cubicBezTo>
                  <a:cubicBezTo>
                    <a:pt x="884575" y="1241868"/>
                    <a:pt x="906774" y="1043043"/>
                    <a:pt x="876190" y="815928"/>
                  </a:cubicBezTo>
                  <a:cubicBezTo>
                    <a:pt x="889642" y="794392"/>
                    <a:pt x="905025" y="772857"/>
                    <a:pt x="922579" y="751262"/>
                  </a:cubicBezTo>
                  <a:cubicBezTo>
                    <a:pt x="923906" y="828173"/>
                    <a:pt x="946406" y="905628"/>
                    <a:pt x="992131" y="974456"/>
                  </a:cubicBezTo>
                  <a:cubicBezTo>
                    <a:pt x="1044974" y="1053962"/>
                    <a:pt x="1120438" y="1109399"/>
                    <a:pt x="1204287" y="1138052"/>
                  </a:cubicBezTo>
                  <a:cubicBezTo>
                    <a:pt x="1210319" y="1049619"/>
                    <a:pt x="1188422" y="958652"/>
                    <a:pt x="1135579" y="879146"/>
                  </a:cubicBezTo>
                  <a:cubicBezTo>
                    <a:pt x="1107468" y="836860"/>
                    <a:pt x="1072964" y="801450"/>
                    <a:pt x="1034176" y="773159"/>
                  </a:cubicBezTo>
                  <a:cubicBezTo>
                    <a:pt x="1071516" y="779010"/>
                    <a:pt x="1110424" y="778829"/>
                    <a:pt x="1149694" y="771771"/>
                  </a:cubicBezTo>
                  <a:cubicBezTo>
                    <a:pt x="1228114" y="757656"/>
                    <a:pt x="1295555" y="718205"/>
                    <a:pt x="1345261" y="663492"/>
                  </a:cubicBezTo>
                  <a:cubicBezTo>
                    <a:pt x="1279570" y="629590"/>
                    <a:pt x="1202598" y="616199"/>
                    <a:pt x="1124238" y="630314"/>
                  </a:cubicBezTo>
                  <a:cubicBezTo>
                    <a:pt x="1095766" y="635441"/>
                    <a:pt x="1068801" y="643947"/>
                    <a:pt x="1043526" y="655288"/>
                  </a:cubicBezTo>
                  <a:cubicBezTo>
                    <a:pt x="1050222" y="647325"/>
                    <a:pt x="1056616" y="638940"/>
                    <a:pt x="1062467" y="630012"/>
                  </a:cubicBezTo>
                  <a:cubicBezTo>
                    <a:pt x="1096369" y="578678"/>
                    <a:pt x="1110364" y="519983"/>
                    <a:pt x="1106322" y="462978"/>
                  </a:cubicBezTo>
                  <a:cubicBezTo>
                    <a:pt x="1052333" y="481618"/>
                    <a:pt x="1003773" y="517450"/>
                    <a:pt x="969811" y="568785"/>
                  </a:cubicBezTo>
                  <a:cubicBezTo>
                    <a:pt x="958471" y="585916"/>
                    <a:pt x="949422" y="603893"/>
                    <a:pt x="942485" y="622351"/>
                  </a:cubicBezTo>
                  <a:cubicBezTo>
                    <a:pt x="938745" y="608658"/>
                    <a:pt x="933919" y="595086"/>
                    <a:pt x="927887" y="581754"/>
                  </a:cubicBezTo>
                  <a:cubicBezTo>
                    <a:pt x="902491" y="525714"/>
                    <a:pt x="860205" y="482644"/>
                    <a:pt x="809835" y="455679"/>
                  </a:cubicBezTo>
                  <a:cubicBezTo>
                    <a:pt x="806276" y="470941"/>
                    <a:pt x="804104" y="486504"/>
                    <a:pt x="803200" y="502249"/>
                  </a:cubicBezTo>
                  <a:cubicBezTo>
                    <a:pt x="795840" y="479808"/>
                    <a:pt x="788119" y="457067"/>
                    <a:pt x="779613" y="433903"/>
                  </a:cubicBezTo>
                  <a:cubicBezTo>
                    <a:pt x="860808" y="414177"/>
                    <a:pt x="937599" y="372253"/>
                    <a:pt x="1000093" y="307948"/>
                  </a:cubicBezTo>
                  <a:cubicBezTo>
                    <a:pt x="1073386" y="232545"/>
                    <a:pt x="1115552" y="138381"/>
                    <a:pt x="1126892" y="41442"/>
                  </a:cubicBezTo>
                  <a:cubicBezTo>
                    <a:pt x="1030255" y="55557"/>
                    <a:pt x="937358" y="100257"/>
                    <a:pt x="864005" y="175721"/>
                  </a:cubicBezTo>
                  <a:cubicBezTo>
                    <a:pt x="824976" y="215835"/>
                    <a:pt x="794935" y="261259"/>
                    <a:pt x="773521" y="309577"/>
                  </a:cubicBezTo>
                  <a:cubicBezTo>
                    <a:pt x="771108" y="268015"/>
                    <a:pt x="761878" y="226151"/>
                    <a:pt x="745109" y="185493"/>
                  </a:cubicBezTo>
                  <a:cubicBezTo>
                    <a:pt x="711810" y="104238"/>
                    <a:pt x="653659" y="40839"/>
                    <a:pt x="583142" y="0"/>
                  </a:cubicBezTo>
                  <a:cubicBezTo>
                    <a:pt x="561908" y="78661"/>
                    <a:pt x="565407" y="164621"/>
                    <a:pt x="598886" y="245756"/>
                  </a:cubicBezTo>
                  <a:cubicBezTo>
                    <a:pt x="611071" y="275193"/>
                    <a:pt x="626514" y="302278"/>
                    <a:pt x="644550" y="326830"/>
                  </a:cubicBezTo>
                  <a:cubicBezTo>
                    <a:pt x="634416" y="321461"/>
                    <a:pt x="623860" y="316575"/>
                    <a:pt x="612941" y="312292"/>
                  </a:cubicBezTo>
                  <a:cubicBezTo>
                    <a:pt x="549723" y="287740"/>
                    <a:pt x="483247" y="286353"/>
                    <a:pt x="422864" y="303967"/>
                  </a:cubicBezTo>
                  <a:cubicBezTo>
                    <a:pt x="455498" y="357775"/>
                    <a:pt x="505385" y="401751"/>
                    <a:pt x="568604" y="426302"/>
                  </a:cubicBezTo>
                  <a:cubicBezTo>
                    <a:pt x="589717" y="434506"/>
                    <a:pt x="611131" y="440056"/>
                    <a:pt x="632606" y="443253"/>
                  </a:cubicBezTo>
                  <a:cubicBezTo>
                    <a:pt x="618732" y="450431"/>
                    <a:pt x="605220" y="458816"/>
                    <a:pt x="592311" y="468407"/>
                  </a:cubicBezTo>
                  <a:cubicBezTo>
                    <a:pt x="537839" y="508824"/>
                    <a:pt x="501283" y="564321"/>
                    <a:pt x="484031" y="624885"/>
                  </a:cubicBezTo>
                  <a:cubicBezTo>
                    <a:pt x="546948" y="625911"/>
                    <a:pt x="610709" y="607090"/>
                    <a:pt x="665181" y="566673"/>
                  </a:cubicBezTo>
                  <a:cubicBezTo>
                    <a:pt x="711388" y="532410"/>
                    <a:pt x="744686" y="487168"/>
                    <a:pt x="764231" y="437281"/>
                  </a:cubicBezTo>
                  <a:cubicBezTo>
                    <a:pt x="765498" y="437039"/>
                    <a:pt x="766704" y="436798"/>
                    <a:pt x="767971" y="436497"/>
                  </a:cubicBezTo>
                  <a:cubicBezTo>
                    <a:pt x="781604" y="473776"/>
                    <a:pt x="793669" y="510090"/>
                    <a:pt x="804406" y="545560"/>
                  </a:cubicBezTo>
                  <a:cubicBezTo>
                    <a:pt x="807422" y="573188"/>
                    <a:pt x="814721" y="600756"/>
                    <a:pt x="826786" y="627479"/>
                  </a:cubicBezTo>
                  <a:cubicBezTo>
                    <a:pt x="827148" y="628263"/>
                    <a:pt x="827510" y="628987"/>
                    <a:pt x="827872" y="629711"/>
                  </a:cubicBezTo>
                  <a:cubicBezTo>
                    <a:pt x="843978" y="693291"/>
                    <a:pt x="855681" y="754217"/>
                    <a:pt x="863764" y="813213"/>
                  </a:cubicBezTo>
                  <a:cubicBezTo>
                    <a:pt x="834929" y="859903"/>
                    <a:pt x="814842" y="906593"/>
                    <a:pt x="801812" y="954007"/>
                  </a:cubicBezTo>
                  <a:cubicBezTo>
                    <a:pt x="750115" y="957385"/>
                    <a:pt x="698358" y="972224"/>
                    <a:pt x="650341" y="999732"/>
                  </a:cubicBezTo>
                  <a:cubicBezTo>
                    <a:pt x="638277" y="1006669"/>
                    <a:pt x="626755" y="1014209"/>
                    <a:pt x="615837" y="1022292"/>
                  </a:cubicBezTo>
                  <a:cubicBezTo>
                    <a:pt x="632667" y="990321"/>
                    <a:pt x="645998" y="955816"/>
                    <a:pt x="655046" y="919200"/>
                  </a:cubicBezTo>
                  <a:cubicBezTo>
                    <a:pt x="679960" y="818220"/>
                    <a:pt x="668921" y="716817"/>
                    <a:pt x="630193" y="628323"/>
                  </a:cubicBezTo>
                  <a:cubicBezTo>
                    <a:pt x="554729" y="688586"/>
                    <a:pt x="497785" y="773219"/>
                    <a:pt x="472811" y="874200"/>
                  </a:cubicBezTo>
                  <a:cubicBezTo>
                    <a:pt x="460324" y="924810"/>
                    <a:pt x="456886" y="975542"/>
                    <a:pt x="461410" y="1024645"/>
                  </a:cubicBezTo>
                  <a:cubicBezTo>
                    <a:pt x="427810" y="971802"/>
                    <a:pt x="384498" y="923785"/>
                    <a:pt x="331716" y="883670"/>
                  </a:cubicBezTo>
                  <a:cubicBezTo>
                    <a:pt x="232545" y="808267"/>
                    <a:pt x="115760" y="772133"/>
                    <a:pt x="0" y="772676"/>
                  </a:cubicBezTo>
                  <a:close/>
                  <a:moveTo>
                    <a:pt x="782026" y="1082615"/>
                  </a:moveTo>
                  <a:cubicBezTo>
                    <a:pt x="779553" y="1134734"/>
                    <a:pt x="782810" y="1188542"/>
                    <a:pt x="789506" y="1245005"/>
                  </a:cubicBezTo>
                  <a:cubicBezTo>
                    <a:pt x="764593" y="1219247"/>
                    <a:pt x="735397" y="1196867"/>
                    <a:pt x="702038" y="1179132"/>
                  </a:cubicBezTo>
                  <a:cubicBezTo>
                    <a:pt x="685148" y="1170144"/>
                    <a:pt x="667835" y="1162724"/>
                    <a:pt x="650341" y="1156752"/>
                  </a:cubicBezTo>
                  <a:cubicBezTo>
                    <a:pt x="674953" y="1149212"/>
                    <a:pt x="699143" y="1138897"/>
                    <a:pt x="722427" y="1125565"/>
                  </a:cubicBezTo>
                  <a:cubicBezTo>
                    <a:pt x="744143" y="1113078"/>
                    <a:pt x="764050" y="1098661"/>
                    <a:pt x="782026" y="1082615"/>
                  </a:cubicBezTo>
                  <a:close/>
                  <a:moveTo>
                    <a:pt x="873657" y="797770"/>
                  </a:moveTo>
                  <a:cubicBezTo>
                    <a:pt x="867443" y="755484"/>
                    <a:pt x="859481" y="712233"/>
                    <a:pt x="849347" y="667714"/>
                  </a:cubicBezTo>
                  <a:cubicBezTo>
                    <a:pt x="868228" y="695583"/>
                    <a:pt x="891814" y="718989"/>
                    <a:pt x="918537" y="737448"/>
                  </a:cubicBezTo>
                  <a:cubicBezTo>
                    <a:pt x="901767" y="757595"/>
                    <a:pt x="886928" y="777683"/>
                    <a:pt x="873657" y="797770"/>
                  </a:cubicBezTo>
                  <a:close/>
                  <a:moveTo>
                    <a:pt x="842832" y="1452757"/>
                  </a:moveTo>
                  <a:cubicBezTo>
                    <a:pt x="840238" y="1452636"/>
                    <a:pt x="837644" y="1452636"/>
                    <a:pt x="835050" y="1452636"/>
                  </a:cubicBezTo>
                  <a:cubicBezTo>
                    <a:pt x="828475" y="1416503"/>
                    <a:pt x="822201" y="1381636"/>
                    <a:pt x="816591" y="1347795"/>
                  </a:cubicBezTo>
                  <a:cubicBezTo>
                    <a:pt x="830043" y="1347131"/>
                    <a:pt x="843375" y="1345683"/>
                    <a:pt x="856585" y="1343452"/>
                  </a:cubicBezTo>
                  <a:cubicBezTo>
                    <a:pt x="843013" y="1313592"/>
                    <a:pt x="825217" y="1285542"/>
                    <a:pt x="803501" y="1260266"/>
                  </a:cubicBezTo>
                  <a:cubicBezTo>
                    <a:pt x="794935" y="1193670"/>
                    <a:pt x="790833" y="1130934"/>
                    <a:pt x="794875" y="1070490"/>
                  </a:cubicBezTo>
                  <a:cubicBezTo>
                    <a:pt x="828234" y="1037494"/>
                    <a:pt x="854112" y="998585"/>
                    <a:pt x="871666" y="956480"/>
                  </a:cubicBezTo>
                  <a:cubicBezTo>
                    <a:pt x="852845" y="953946"/>
                    <a:pt x="833783" y="952921"/>
                    <a:pt x="814661" y="953464"/>
                  </a:cubicBezTo>
                  <a:cubicBezTo>
                    <a:pt x="826243" y="912686"/>
                    <a:pt x="842952" y="872450"/>
                    <a:pt x="866237" y="832335"/>
                  </a:cubicBezTo>
                  <a:cubicBezTo>
                    <a:pt x="893744" y="1052333"/>
                    <a:pt x="871907" y="1246392"/>
                    <a:pt x="842832" y="1452757"/>
                  </a:cubicBezTo>
                  <a:close/>
                  <a:moveTo>
                    <a:pt x="824795" y="2629053"/>
                  </a:moveTo>
                  <a:cubicBezTo>
                    <a:pt x="777985" y="2313745"/>
                    <a:pt x="783233" y="2061354"/>
                    <a:pt x="804587" y="1840211"/>
                  </a:cubicBezTo>
                  <a:cubicBezTo>
                    <a:pt x="829621" y="1840633"/>
                    <a:pt x="854776" y="1838220"/>
                    <a:pt x="879568" y="1833153"/>
                  </a:cubicBezTo>
                  <a:cubicBezTo>
                    <a:pt x="899716" y="2051220"/>
                    <a:pt x="896218" y="2308558"/>
                    <a:pt x="824795" y="2629053"/>
                  </a:cubicBezTo>
                  <a:close/>
                  <a:moveTo>
                    <a:pt x="804768" y="1838763"/>
                  </a:moveTo>
                  <a:cubicBezTo>
                    <a:pt x="813756" y="1746167"/>
                    <a:pt x="825519" y="1659001"/>
                    <a:pt x="837463" y="1575031"/>
                  </a:cubicBezTo>
                  <a:cubicBezTo>
                    <a:pt x="840117" y="1576781"/>
                    <a:pt x="842832" y="1578470"/>
                    <a:pt x="845546" y="1580159"/>
                  </a:cubicBezTo>
                  <a:cubicBezTo>
                    <a:pt x="853087" y="1624798"/>
                    <a:pt x="860386" y="1671065"/>
                    <a:pt x="866780" y="1719263"/>
                  </a:cubicBezTo>
                  <a:cubicBezTo>
                    <a:pt x="838006" y="1755155"/>
                    <a:pt x="817194" y="1795873"/>
                    <a:pt x="804768" y="1838763"/>
                  </a:cubicBezTo>
                  <a:close/>
                  <a:moveTo>
                    <a:pt x="977412" y="1628658"/>
                  </a:moveTo>
                  <a:cubicBezTo>
                    <a:pt x="961246" y="1637043"/>
                    <a:pt x="945501" y="1646755"/>
                    <a:pt x="930421" y="1657975"/>
                  </a:cubicBezTo>
                  <a:cubicBezTo>
                    <a:pt x="910574" y="1672694"/>
                    <a:pt x="892779" y="1689162"/>
                    <a:pt x="877095" y="1706957"/>
                  </a:cubicBezTo>
                  <a:cubicBezTo>
                    <a:pt x="871485" y="1666058"/>
                    <a:pt x="865392" y="1626487"/>
                    <a:pt x="858938" y="1588182"/>
                  </a:cubicBezTo>
                  <a:cubicBezTo>
                    <a:pt x="872872" y="1596023"/>
                    <a:pt x="887471" y="1602961"/>
                    <a:pt x="902793" y="1608933"/>
                  </a:cubicBezTo>
                  <a:cubicBezTo>
                    <a:pt x="927404" y="1618464"/>
                    <a:pt x="952438" y="1624918"/>
                    <a:pt x="977412" y="1628658"/>
                  </a:cubicBezTo>
                  <a:close/>
                  <a:moveTo>
                    <a:pt x="880232" y="2770571"/>
                  </a:moveTo>
                  <a:cubicBezTo>
                    <a:pt x="871002" y="2770390"/>
                    <a:pt x="861592" y="2770269"/>
                    <a:pt x="852001" y="2770269"/>
                  </a:cubicBezTo>
                  <a:cubicBezTo>
                    <a:pt x="850855" y="2770269"/>
                    <a:pt x="849709" y="2770269"/>
                    <a:pt x="848562" y="2770269"/>
                  </a:cubicBezTo>
                  <a:cubicBezTo>
                    <a:pt x="841565" y="2733050"/>
                    <a:pt x="835291" y="2696675"/>
                    <a:pt x="829681" y="2661085"/>
                  </a:cubicBezTo>
                  <a:cubicBezTo>
                    <a:pt x="908101" y="2324543"/>
                    <a:pt x="912384" y="2056468"/>
                    <a:pt x="891331" y="1830499"/>
                  </a:cubicBezTo>
                  <a:cubicBezTo>
                    <a:pt x="934884" y="1819942"/>
                    <a:pt x="977050" y="1800759"/>
                    <a:pt x="1015295" y="1772408"/>
                  </a:cubicBezTo>
                  <a:cubicBezTo>
                    <a:pt x="1050222" y="1746529"/>
                    <a:pt x="1078755" y="1715282"/>
                    <a:pt x="1100772" y="1680656"/>
                  </a:cubicBezTo>
                  <a:cubicBezTo>
                    <a:pt x="1099083" y="1745986"/>
                    <a:pt x="1088708" y="1831223"/>
                    <a:pt x="1060054" y="1938296"/>
                  </a:cubicBezTo>
                  <a:cubicBezTo>
                    <a:pt x="1039726" y="2014242"/>
                    <a:pt x="1015657" y="2088922"/>
                    <a:pt x="992372" y="2161129"/>
                  </a:cubicBezTo>
                  <a:cubicBezTo>
                    <a:pt x="927344" y="2363029"/>
                    <a:pt x="865634" y="2554736"/>
                    <a:pt x="880232" y="2770571"/>
                  </a:cubicBezTo>
                  <a:close/>
                  <a:moveTo>
                    <a:pt x="815144" y="2770752"/>
                  </a:moveTo>
                  <a:cubicBezTo>
                    <a:pt x="814359" y="2757722"/>
                    <a:pt x="813515" y="2744692"/>
                    <a:pt x="812429" y="2731783"/>
                  </a:cubicBezTo>
                  <a:cubicBezTo>
                    <a:pt x="815867" y="2718331"/>
                    <a:pt x="819306" y="2704940"/>
                    <a:pt x="822563" y="2691729"/>
                  </a:cubicBezTo>
                  <a:cubicBezTo>
                    <a:pt x="826846" y="2717547"/>
                    <a:pt x="831491" y="2743788"/>
                    <a:pt x="836498" y="2770450"/>
                  </a:cubicBezTo>
                  <a:cubicBezTo>
                    <a:pt x="829259" y="2770450"/>
                    <a:pt x="822141" y="2770571"/>
                    <a:pt x="815144" y="2770752"/>
                  </a:cubicBezTo>
                  <a:close/>
                  <a:moveTo>
                    <a:pt x="803019" y="2767675"/>
                  </a:moveTo>
                  <a:cubicBezTo>
                    <a:pt x="803079" y="2768821"/>
                    <a:pt x="803139" y="2769968"/>
                    <a:pt x="803200" y="2771114"/>
                  </a:cubicBezTo>
                  <a:cubicBezTo>
                    <a:pt x="802838" y="2771114"/>
                    <a:pt x="802415" y="2771114"/>
                    <a:pt x="802053" y="2771174"/>
                  </a:cubicBezTo>
                  <a:cubicBezTo>
                    <a:pt x="802355" y="2769968"/>
                    <a:pt x="802717" y="2768821"/>
                    <a:pt x="803019" y="2767675"/>
                  </a:cubicBezTo>
                  <a:close/>
                  <a:moveTo>
                    <a:pt x="510271" y="1196987"/>
                  </a:moveTo>
                  <a:cubicBezTo>
                    <a:pt x="541096" y="1241687"/>
                    <a:pt x="582719" y="1279871"/>
                    <a:pt x="633994" y="1307137"/>
                  </a:cubicBezTo>
                  <a:cubicBezTo>
                    <a:pt x="688405" y="1336092"/>
                    <a:pt x="747039" y="1349182"/>
                    <a:pt x="804587" y="1348217"/>
                  </a:cubicBezTo>
                  <a:cubicBezTo>
                    <a:pt x="810197" y="1381937"/>
                    <a:pt x="816471" y="1416744"/>
                    <a:pt x="822985" y="1452696"/>
                  </a:cubicBezTo>
                  <a:cubicBezTo>
                    <a:pt x="792341" y="1453299"/>
                    <a:pt x="762120" y="1457944"/>
                    <a:pt x="733104" y="1466390"/>
                  </a:cubicBezTo>
                  <a:cubicBezTo>
                    <a:pt x="756811" y="1505479"/>
                    <a:pt x="788300" y="1540044"/>
                    <a:pt x="826484" y="1567551"/>
                  </a:cubicBezTo>
                  <a:cubicBezTo>
                    <a:pt x="784620" y="1861082"/>
                    <a:pt x="744083" y="2192315"/>
                    <a:pt x="817556" y="2660783"/>
                  </a:cubicBezTo>
                  <a:cubicBezTo>
                    <a:pt x="814782" y="2672727"/>
                    <a:pt x="812007" y="2684671"/>
                    <a:pt x="808991" y="2696856"/>
                  </a:cubicBezTo>
                  <a:cubicBezTo>
                    <a:pt x="786671" y="2491698"/>
                    <a:pt x="722849" y="2298363"/>
                    <a:pt x="660777" y="2110397"/>
                  </a:cubicBezTo>
                  <a:cubicBezTo>
                    <a:pt x="567397" y="1827664"/>
                    <a:pt x="471182" y="1536243"/>
                    <a:pt x="510271" y="1196987"/>
                  </a:cubicBezTo>
                  <a:close/>
                </a:path>
              </a:pathLst>
            </a:custGeom>
            <a:solidFill>
              <a:srgbClr val="B2E7E7"/>
            </a:solidFill>
            <a:ln w="6018" cap="flat">
              <a:noFill/>
              <a:prstDash val="solid"/>
              <a:miter/>
            </a:ln>
          </p:spPr>
          <p:txBody>
            <a:bodyPr rtlCol="0" anchor="ctr"/>
            <a:lstStyle/>
            <a:p>
              <a:endParaRPr lang="en-US"/>
            </a:p>
          </p:txBody>
        </p:sp>
        <p:pic>
          <p:nvPicPr>
            <p:cNvPr id="495" name="Graphic 494">
              <a:extLst>
                <a:ext uri="{FF2B5EF4-FFF2-40B4-BE49-F238E27FC236}">
                  <a16:creationId xmlns:a16="http://schemas.microsoft.com/office/drawing/2014/main" id="{D78DCC9A-5050-4F54-ABEC-5C1D93F80E3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54326" y="1275606"/>
              <a:ext cx="3137603" cy="3132348"/>
            </a:xfrm>
            <a:prstGeom prst="rect">
              <a:avLst/>
            </a:prstGeom>
          </p:spPr>
        </p:pic>
      </p:grpSp>
      <p:pic>
        <p:nvPicPr>
          <p:cNvPr id="13" name="Graphic 12">
            <a:extLst>
              <a:ext uri="{FF2B5EF4-FFF2-40B4-BE49-F238E27FC236}">
                <a16:creationId xmlns:a16="http://schemas.microsoft.com/office/drawing/2014/main" id="{EC36F276-8329-46CA-A2A8-1328A7FCA5F2}"/>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812360" y="4215386"/>
            <a:ext cx="1020838" cy="527246"/>
          </a:xfrm>
          <a:prstGeom prst="rect">
            <a:avLst/>
          </a:prstGeom>
        </p:spPr>
      </p:pic>
    </p:spTree>
    <p:extLst>
      <p:ext uri="{BB962C8B-B14F-4D97-AF65-F5344CB8AC3E}">
        <p14:creationId xmlns:p14="http://schemas.microsoft.com/office/powerpoint/2010/main" val="2129177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hank you">
    <p:spTree>
      <p:nvGrpSpPr>
        <p:cNvPr id="1" name=""/>
        <p:cNvGrpSpPr/>
        <p:nvPr/>
      </p:nvGrpSpPr>
      <p:grpSpPr>
        <a:xfrm>
          <a:off x="0" y="0"/>
          <a:ext cx="0" cy="0"/>
          <a:chOff x="0" y="0"/>
          <a:chExt cx="0" cy="0"/>
        </a:xfrm>
      </p:grpSpPr>
      <p:pic>
        <p:nvPicPr>
          <p:cNvPr id="4" name="Picture 3" descr="Graphical user interface, website&#10;&#10;Description automatically generated">
            <a:extLst>
              <a:ext uri="{FF2B5EF4-FFF2-40B4-BE49-F238E27FC236}">
                <a16:creationId xmlns:a16="http://schemas.microsoft.com/office/drawing/2014/main" id="{EAE48ADE-7190-40E7-8D3B-EDF3C8E83CDB}"/>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 y="0"/>
            <a:ext cx="9144000" cy="5143500"/>
          </a:xfrm>
          <a:prstGeom prst="rect">
            <a:avLst/>
          </a:prstGeom>
        </p:spPr>
      </p:pic>
      <p:sp>
        <p:nvSpPr>
          <p:cNvPr id="22" name="Subtitle 2"/>
          <p:cNvSpPr>
            <a:spLocks noGrp="1"/>
          </p:cNvSpPr>
          <p:nvPr>
            <p:ph type="subTitle" idx="1" hasCustomPrompt="1"/>
          </p:nvPr>
        </p:nvSpPr>
        <p:spPr>
          <a:xfrm>
            <a:off x="677730" y="2610030"/>
            <a:ext cx="3246198" cy="478380"/>
          </a:xfrm>
          <a:prstGeom prst="rect">
            <a:avLst/>
          </a:prstGeom>
        </p:spPr>
        <p:txBody>
          <a:bodyPr anchor="t" anchorCtr="0">
            <a:normAutofit/>
          </a:bodyPr>
          <a:lstStyle>
            <a:lvl1pPr marL="0" indent="0" algn="ctr">
              <a:buNone/>
              <a:defRPr sz="18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cxnSp>
        <p:nvCxnSpPr>
          <p:cNvPr id="14" name="Straight Connector 13">
            <a:extLst>
              <a:ext uri="{FF2B5EF4-FFF2-40B4-BE49-F238E27FC236}">
                <a16:creationId xmlns:a16="http://schemas.microsoft.com/office/drawing/2014/main" id="{EC0A75DC-8F95-4C5D-A661-58C32F965E68}"/>
              </a:ext>
            </a:extLst>
          </p:cNvPr>
          <p:cNvCxnSpPr>
            <a:cxnSpLocks/>
          </p:cNvCxnSpPr>
          <p:nvPr userDrawn="1"/>
        </p:nvCxnSpPr>
        <p:spPr>
          <a:xfrm>
            <a:off x="677730" y="2479789"/>
            <a:ext cx="3246198" cy="0"/>
          </a:xfrm>
          <a:prstGeom prst="line">
            <a:avLst/>
          </a:prstGeom>
          <a:ln w="22225"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206" name="TextBox 205">
            <a:extLst>
              <a:ext uri="{FF2B5EF4-FFF2-40B4-BE49-F238E27FC236}">
                <a16:creationId xmlns:a16="http://schemas.microsoft.com/office/drawing/2014/main" id="{4CF5293E-D289-4554-95DC-C7EFB5729A39}"/>
              </a:ext>
            </a:extLst>
          </p:cNvPr>
          <p:cNvSpPr txBox="1"/>
          <p:nvPr userDrawn="1"/>
        </p:nvSpPr>
        <p:spPr>
          <a:xfrm>
            <a:off x="539552" y="1464126"/>
            <a:ext cx="3770033" cy="1015663"/>
          </a:xfrm>
          <a:prstGeom prst="rect">
            <a:avLst/>
          </a:prstGeom>
          <a:noFill/>
        </p:spPr>
        <p:txBody>
          <a:bodyPr wrap="square" rtlCol="0">
            <a:spAutoFit/>
          </a:bodyPr>
          <a:lstStyle/>
          <a:p>
            <a:r>
              <a:rPr lang="en-US" sz="6000" b="1" dirty="0">
                <a:solidFill>
                  <a:srgbClr val="50CFDA"/>
                </a:solidFill>
                <a:latin typeface="Calibri Light" panose="020F0302020204030204" pitchFamily="34" charset="0"/>
                <a:cs typeface="Calibri Light" panose="020F0302020204030204" pitchFamily="34" charset="0"/>
              </a:rPr>
              <a:t>Thank you!</a:t>
            </a:r>
          </a:p>
        </p:txBody>
      </p:sp>
      <p:pic>
        <p:nvPicPr>
          <p:cNvPr id="8" name="Graphic 7">
            <a:extLst>
              <a:ext uri="{FF2B5EF4-FFF2-40B4-BE49-F238E27FC236}">
                <a16:creationId xmlns:a16="http://schemas.microsoft.com/office/drawing/2014/main" id="{F5996066-51BF-4587-91EE-9F9F1D54455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12360" y="4215386"/>
            <a:ext cx="1020838" cy="527246"/>
          </a:xfrm>
          <a:prstGeom prst="rect">
            <a:avLst/>
          </a:prstGeom>
        </p:spPr>
      </p:pic>
    </p:spTree>
    <p:extLst>
      <p:ext uri="{BB962C8B-B14F-4D97-AF65-F5344CB8AC3E}">
        <p14:creationId xmlns:p14="http://schemas.microsoft.com/office/powerpoint/2010/main" val="1592572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3528" y="205979"/>
            <a:ext cx="8496944" cy="85725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23528" y="1200150"/>
            <a:ext cx="8496944" cy="345983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27" name="TextBox 26"/>
          <p:cNvSpPr txBox="1"/>
          <p:nvPr/>
        </p:nvSpPr>
        <p:spPr>
          <a:xfrm>
            <a:off x="243498" y="4861198"/>
            <a:ext cx="2281394" cy="230832"/>
          </a:xfrm>
          <a:prstGeom prst="rect">
            <a:avLst/>
          </a:prstGeom>
          <a:noFill/>
        </p:spPr>
        <p:txBody>
          <a:bodyPr wrap="non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rgbClr val="787878"/>
                </a:solidFill>
                <a:latin typeface="+mn-lt"/>
                <a:cs typeface="Arial" pitchFamily="34" charset="0"/>
              </a:rPr>
              <a:t>© 2021 Ex Libris | Confidential &amp; Proprietary</a:t>
            </a:r>
            <a:endParaRPr lang="en-US" sz="900" dirty="0">
              <a:solidFill>
                <a:srgbClr val="787878"/>
              </a:solidFill>
              <a:latin typeface="+mn-lt"/>
            </a:endParaRPr>
          </a:p>
        </p:txBody>
      </p:sp>
      <p:pic>
        <p:nvPicPr>
          <p:cNvPr id="7" name="Graphic 6">
            <a:extLst>
              <a:ext uri="{FF2B5EF4-FFF2-40B4-BE49-F238E27FC236}">
                <a16:creationId xmlns:a16="http://schemas.microsoft.com/office/drawing/2014/main" id="{E1B6DBC0-3767-48D1-8E90-3F81BA984792}"/>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236386" y="4710363"/>
            <a:ext cx="584086" cy="301670"/>
          </a:xfrm>
          <a:prstGeom prst="rect">
            <a:avLst/>
          </a:prstGeom>
        </p:spPr>
      </p:pic>
    </p:spTree>
    <p:extLst>
      <p:ext uri="{BB962C8B-B14F-4D97-AF65-F5344CB8AC3E}">
        <p14:creationId xmlns:p14="http://schemas.microsoft.com/office/powerpoint/2010/main" val="2149381290"/>
      </p:ext>
    </p:extLst>
  </p:cSld>
  <p:clrMap bg1="lt1" tx1="dk1" bg2="lt2" tx2="dk2" accent1="accent1" accent2="accent2" accent3="accent3" accent4="accent4" accent5="accent5" accent6="accent6" hlink="hlink" folHlink="folHlink"/>
  <p:sldLayoutIdLst>
    <p:sldLayoutId id="2147483824" r:id="rId1"/>
    <p:sldLayoutId id="2147483822" r:id="rId2"/>
    <p:sldLayoutId id="2147483768" r:id="rId3"/>
    <p:sldLayoutId id="2147483843" r:id="rId4"/>
    <p:sldLayoutId id="2147483839" r:id="rId5"/>
    <p:sldLayoutId id="2147483802" r:id="rId6"/>
    <p:sldLayoutId id="2147483793" r:id="rId7"/>
  </p:sldLayoutIdLst>
  <p:hf hdr="0" ftr="0" dt="0"/>
  <p:txStyles>
    <p:titleStyle>
      <a:lvl1pPr algn="l" defTabSz="914400" rtl="0" eaLnBrk="1" latinLnBrk="0" hangingPunct="1">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spcBef>
          <a:spcPts val="3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spcBef>
          <a:spcPts val="3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3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B7483-7985-4416-AF5C-083AD7FCFBDA}"/>
              </a:ext>
            </a:extLst>
          </p:cNvPr>
          <p:cNvSpPr>
            <a:spLocks noGrp="1"/>
          </p:cNvSpPr>
          <p:nvPr>
            <p:ph type="ctrTitle"/>
          </p:nvPr>
        </p:nvSpPr>
        <p:spPr>
          <a:xfrm>
            <a:off x="179512" y="2211710"/>
            <a:ext cx="5832648" cy="1305174"/>
          </a:xfrm>
        </p:spPr>
        <p:txBody>
          <a:bodyPr/>
          <a:lstStyle/>
          <a:p>
            <a:r>
              <a:rPr lang="en-US" sz="3200" dirty="0"/>
              <a:t>Library Independence Regarding User and Fulfillment Activities</a:t>
            </a:r>
          </a:p>
        </p:txBody>
      </p:sp>
      <p:sp>
        <p:nvSpPr>
          <p:cNvPr id="3" name="Subtitle 2">
            <a:extLst>
              <a:ext uri="{FF2B5EF4-FFF2-40B4-BE49-F238E27FC236}">
                <a16:creationId xmlns:a16="http://schemas.microsoft.com/office/drawing/2014/main" id="{3B186F82-9AE0-4066-B13B-4D9F678D58C3}"/>
              </a:ext>
            </a:extLst>
          </p:cNvPr>
          <p:cNvSpPr>
            <a:spLocks noGrp="1"/>
          </p:cNvSpPr>
          <p:nvPr>
            <p:ph type="subTitle" idx="1"/>
          </p:nvPr>
        </p:nvSpPr>
        <p:spPr>
          <a:xfrm>
            <a:off x="179512" y="3639174"/>
            <a:ext cx="4680519" cy="670419"/>
          </a:xfrm>
        </p:spPr>
        <p:txBody>
          <a:bodyPr>
            <a:normAutofit fontScale="92500" lnSpcReduction="10000"/>
          </a:bodyPr>
          <a:lstStyle/>
          <a:p>
            <a:r>
              <a:rPr lang="en-US" dirty="0"/>
              <a:t>Yoel Kortick</a:t>
            </a:r>
          </a:p>
          <a:p>
            <a:r>
              <a:rPr lang="en-US" dirty="0"/>
              <a:t>Senior Librarian</a:t>
            </a:r>
          </a:p>
        </p:txBody>
      </p:sp>
    </p:spTree>
    <p:extLst>
      <p:ext uri="{BB962C8B-B14F-4D97-AF65-F5344CB8AC3E}">
        <p14:creationId xmlns:p14="http://schemas.microsoft.com/office/powerpoint/2010/main" val="727170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645853-B052-4972-8BD1-007D5104ABFD}"/>
              </a:ext>
            </a:extLst>
          </p:cNvPr>
          <p:cNvSpPr/>
          <p:nvPr/>
        </p:nvSpPr>
        <p:spPr>
          <a:xfrm>
            <a:off x="0" y="-14631"/>
            <a:ext cx="9144000" cy="5092030"/>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2ECDBFDC-EF90-41B5-B39B-EC0F2B9E0311}"/>
              </a:ext>
            </a:extLst>
          </p:cNvPr>
          <p:cNvSpPr/>
          <p:nvPr/>
        </p:nvSpPr>
        <p:spPr>
          <a:xfrm>
            <a:off x="88493" y="3860757"/>
            <a:ext cx="3671392" cy="316120"/>
          </a:xfrm>
          <a:prstGeom prst="ellipse">
            <a:avLst/>
          </a:prstGeom>
          <a:solidFill>
            <a:schemeClr val="accent1">
              <a:alpha val="22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677268A-23C9-4D2F-9CF9-2781B3B27CE4}"/>
              </a:ext>
            </a:extLst>
          </p:cNvPr>
          <p:cNvSpPr/>
          <p:nvPr/>
        </p:nvSpPr>
        <p:spPr>
          <a:xfrm>
            <a:off x="155795" y="1226839"/>
            <a:ext cx="2220633" cy="2220633"/>
          </a:xfrm>
          <a:prstGeom prst="ellipse">
            <a:avLst/>
          </a:prstGeom>
          <a:solidFill>
            <a:srgbClr val="92D050">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ircle: Hollow 5">
            <a:extLst>
              <a:ext uri="{FF2B5EF4-FFF2-40B4-BE49-F238E27FC236}">
                <a16:creationId xmlns:a16="http://schemas.microsoft.com/office/drawing/2014/main" id="{5DC8A32E-E808-4445-AEB3-1175FED6D253}"/>
              </a:ext>
            </a:extLst>
          </p:cNvPr>
          <p:cNvSpPr/>
          <p:nvPr/>
        </p:nvSpPr>
        <p:spPr>
          <a:xfrm>
            <a:off x="1137551" y="473180"/>
            <a:ext cx="2633662" cy="2647153"/>
          </a:xfrm>
          <a:prstGeom prst="donut">
            <a:avLst>
              <a:gd name="adj" fmla="val 25820"/>
            </a:avLst>
          </a:prstGeom>
          <a:solidFill>
            <a:srgbClr val="50CFD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screenshot of a computer screen&#10;&#10;Description automatically generated">
            <a:extLst>
              <a:ext uri="{FF2B5EF4-FFF2-40B4-BE49-F238E27FC236}">
                <a16:creationId xmlns:a16="http://schemas.microsoft.com/office/drawing/2014/main" id="{A2070CD4-1E11-4930-94E7-60B6910B3D6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504" y="1995686"/>
            <a:ext cx="3635896" cy="2010552"/>
          </a:xfrm>
          <a:prstGeom prst="rect">
            <a:avLst/>
          </a:prstGeom>
        </p:spPr>
      </p:pic>
      <p:sp>
        <p:nvSpPr>
          <p:cNvPr id="65" name="Rectangle 64">
            <a:extLst>
              <a:ext uri="{FF2B5EF4-FFF2-40B4-BE49-F238E27FC236}">
                <a16:creationId xmlns:a16="http://schemas.microsoft.com/office/drawing/2014/main" id="{821ABC11-5858-4874-80F5-13D2B3FA1369}"/>
              </a:ext>
            </a:extLst>
          </p:cNvPr>
          <p:cNvSpPr/>
          <p:nvPr/>
        </p:nvSpPr>
        <p:spPr>
          <a:xfrm>
            <a:off x="539552" y="2139586"/>
            <a:ext cx="2736304" cy="1696584"/>
          </a:xfrm>
          <a:prstGeom prst="rect">
            <a:avLst/>
          </a:prstGeom>
          <a:gradFill flip="none" rotWithShape="1">
            <a:gsLst>
              <a:gs pos="100000">
                <a:schemeClr val="bg1"/>
              </a:gs>
              <a:gs pos="0">
                <a:srgbClr val="DCF1EC">
                  <a:shade val="100000"/>
                  <a:satMod val="115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aphic 10">
            <a:extLst>
              <a:ext uri="{FF2B5EF4-FFF2-40B4-BE49-F238E27FC236}">
                <a16:creationId xmlns:a16="http://schemas.microsoft.com/office/drawing/2014/main" id="{DEDC97E6-EC7B-46F0-9A62-3E3CB9D6CC9B}"/>
              </a:ext>
            </a:extLst>
          </p:cNvPr>
          <p:cNvGrpSpPr/>
          <p:nvPr/>
        </p:nvGrpSpPr>
        <p:grpSpPr>
          <a:xfrm>
            <a:off x="1043608" y="1689098"/>
            <a:ext cx="1751746" cy="2121541"/>
            <a:chOff x="971600" y="1301449"/>
            <a:chExt cx="1751746" cy="2121541"/>
          </a:xfrm>
        </p:grpSpPr>
        <p:sp>
          <p:nvSpPr>
            <p:cNvPr id="16" name="Freeform: Shape 15">
              <a:extLst>
                <a:ext uri="{FF2B5EF4-FFF2-40B4-BE49-F238E27FC236}">
                  <a16:creationId xmlns:a16="http://schemas.microsoft.com/office/drawing/2014/main" id="{069EF989-3270-4BB7-A0A5-BABA0E57B1D2}"/>
                </a:ext>
              </a:extLst>
            </p:cNvPr>
            <p:cNvSpPr/>
            <p:nvPr/>
          </p:nvSpPr>
          <p:spPr>
            <a:xfrm>
              <a:off x="2482568" y="1301449"/>
              <a:ext cx="240778" cy="1696584"/>
            </a:xfrm>
            <a:custGeom>
              <a:avLst/>
              <a:gdLst>
                <a:gd name="connsiteX0" fmla="*/ 37 w 345444"/>
                <a:gd name="connsiteY0" fmla="*/ 1696584 h 1696584"/>
                <a:gd name="connsiteX1" fmla="*/ 230296 w 345444"/>
                <a:gd name="connsiteY1" fmla="*/ 1696584 h 1696584"/>
                <a:gd name="connsiteX2" fmla="*/ 345445 w 345444"/>
                <a:gd name="connsiteY2" fmla="*/ 1696584 h 1696584"/>
                <a:gd name="connsiteX3" fmla="*/ 230296 w 345444"/>
                <a:gd name="connsiteY3" fmla="*/ 1581436 h 1696584"/>
                <a:gd name="connsiteX4" fmla="*/ 230296 w 345444"/>
                <a:gd name="connsiteY4" fmla="*/ 307730 h 1696584"/>
                <a:gd name="connsiteX5" fmla="*/ 230296 w 345444"/>
                <a:gd name="connsiteY5" fmla="*/ 115148 h 1696584"/>
                <a:gd name="connsiteX6" fmla="*/ 115148 w 345444"/>
                <a:gd name="connsiteY6" fmla="*/ 0 h 1696584"/>
                <a:gd name="connsiteX7" fmla="*/ 115148 w 345444"/>
                <a:gd name="connsiteY7" fmla="*/ 0 h 1696584"/>
                <a:gd name="connsiteX8" fmla="*/ 0 w 345444"/>
                <a:gd name="connsiteY8" fmla="*/ 115148 h 1696584"/>
                <a:gd name="connsiteX9" fmla="*/ 0 w 345444"/>
                <a:gd name="connsiteY9" fmla="*/ 176351 h 1696584"/>
                <a:gd name="connsiteX10" fmla="*/ 0 w 345444"/>
                <a:gd name="connsiteY10" fmla="*/ 307730 h 1696584"/>
                <a:gd name="connsiteX11" fmla="*/ 0 w 345444"/>
                <a:gd name="connsiteY11" fmla="*/ 1696584 h 1696584"/>
                <a:gd name="connsiteX0" fmla="*/ 37 w 230296"/>
                <a:gd name="connsiteY0" fmla="*/ 1696584 h 1696584"/>
                <a:gd name="connsiteX1" fmla="*/ 230296 w 230296"/>
                <a:gd name="connsiteY1" fmla="*/ 1696584 h 1696584"/>
                <a:gd name="connsiteX2" fmla="*/ 230296 w 230296"/>
                <a:gd name="connsiteY2" fmla="*/ 1581436 h 1696584"/>
                <a:gd name="connsiteX3" fmla="*/ 230296 w 230296"/>
                <a:gd name="connsiteY3" fmla="*/ 307730 h 1696584"/>
                <a:gd name="connsiteX4" fmla="*/ 230296 w 230296"/>
                <a:gd name="connsiteY4" fmla="*/ 115148 h 1696584"/>
                <a:gd name="connsiteX5" fmla="*/ 115148 w 230296"/>
                <a:gd name="connsiteY5" fmla="*/ 0 h 1696584"/>
                <a:gd name="connsiteX6" fmla="*/ 115148 w 230296"/>
                <a:gd name="connsiteY6" fmla="*/ 0 h 1696584"/>
                <a:gd name="connsiteX7" fmla="*/ 0 w 230296"/>
                <a:gd name="connsiteY7" fmla="*/ 115148 h 1696584"/>
                <a:gd name="connsiteX8" fmla="*/ 0 w 230296"/>
                <a:gd name="connsiteY8" fmla="*/ 176351 h 1696584"/>
                <a:gd name="connsiteX9" fmla="*/ 0 w 230296"/>
                <a:gd name="connsiteY9" fmla="*/ 307730 h 1696584"/>
                <a:gd name="connsiteX10" fmla="*/ 0 w 230296"/>
                <a:gd name="connsiteY10" fmla="*/ 1696584 h 1696584"/>
                <a:gd name="connsiteX11" fmla="*/ 37 w 230296"/>
                <a:gd name="connsiteY11" fmla="*/ 1696584 h 1696584"/>
                <a:gd name="connsiteX0" fmla="*/ 37 w 230296"/>
                <a:gd name="connsiteY0" fmla="*/ 1696584 h 1696584"/>
                <a:gd name="connsiteX1" fmla="*/ 230296 w 230296"/>
                <a:gd name="connsiteY1" fmla="*/ 1696584 h 1696584"/>
                <a:gd name="connsiteX2" fmla="*/ 230296 w 230296"/>
                <a:gd name="connsiteY2" fmla="*/ 307730 h 1696584"/>
                <a:gd name="connsiteX3" fmla="*/ 230296 w 230296"/>
                <a:gd name="connsiteY3" fmla="*/ 115148 h 1696584"/>
                <a:gd name="connsiteX4" fmla="*/ 115148 w 230296"/>
                <a:gd name="connsiteY4" fmla="*/ 0 h 1696584"/>
                <a:gd name="connsiteX5" fmla="*/ 115148 w 230296"/>
                <a:gd name="connsiteY5" fmla="*/ 0 h 1696584"/>
                <a:gd name="connsiteX6" fmla="*/ 0 w 230296"/>
                <a:gd name="connsiteY6" fmla="*/ 115148 h 1696584"/>
                <a:gd name="connsiteX7" fmla="*/ 0 w 230296"/>
                <a:gd name="connsiteY7" fmla="*/ 176351 h 1696584"/>
                <a:gd name="connsiteX8" fmla="*/ 0 w 230296"/>
                <a:gd name="connsiteY8" fmla="*/ 307730 h 1696584"/>
                <a:gd name="connsiteX9" fmla="*/ 0 w 230296"/>
                <a:gd name="connsiteY9" fmla="*/ 1696584 h 1696584"/>
                <a:gd name="connsiteX10" fmla="*/ 37 w 230296"/>
                <a:gd name="connsiteY10" fmla="*/ 1696584 h 1696584"/>
                <a:gd name="connsiteX0" fmla="*/ 37 w 234237"/>
                <a:gd name="connsiteY0" fmla="*/ 1696584 h 1696584"/>
                <a:gd name="connsiteX1" fmla="*/ 234237 w 234237"/>
                <a:gd name="connsiteY1" fmla="*/ 525994 h 1696584"/>
                <a:gd name="connsiteX2" fmla="*/ 230296 w 234237"/>
                <a:gd name="connsiteY2" fmla="*/ 307730 h 1696584"/>
                <a:gd name="connsiteX3" fmla="*/ 230296 w 234237"/>
                <a:gd name="connsiteY3" fmla="*/ 115148 h 1696584"/>
                <a:gd name="connsiteX4" fmla="*/ 115148 w 234237"/>
                <a:gd name="connsiteY4" fmla="*/ 0 h 1696584"/>
                <a:gd name="connsiteX5" fmla="*/ 115148 w 234237"/>
                <a:gd name="connsiteY5" fmla="*/ 0 h 1696584"/>
                <a:gd name="connsiteX6" fmla="*/ 0 w 234237"/>
                <a:gd name="connsiteY6" fmla="*/ 115148 h 1696584"/>
                <a:gd name="connsiteX7" fmla="*/ 0 w 234237"/>
                <a:gd name="connsiteY7" fmla="*/ 176351 h 1696584"/>
                <a:gd name="connsiteX8" fmla="*/ 0 w 234237"/>
                <a:gd name="connsiteY8" fmla="*/ 307730 h 1696584"/>
                <a:gd name="connsiteX9" fmla="*/ 0 w 234237"/>
                <a:gd name="connsiteY9" fmla="*/ 1696584 h 1696584"/>
                <a:gd name="connsiteX10" fmla="*/ 37 w 234237"/>
                <a:gd name="connsiteY10" fmla="*/ 1696584 h 1696584"/>
                <a:gd name="connsiteX0" fmla="*/ 0 w 238141"/>
                <a:gd name="connsiteY0" fmla="*/ 372281 h 1696584"/>
                <a:gd name="connsiteX1" fmla="*/ 238141 w 238141"/>
                <a:gd name="connsiteY1" fmla="*/ 525994 h 1696584"/>
                <a:gd name="connsiteX2" fmla="*/ 234200 w 238141"/>
                <a:gd name="connsiteY2" fmla="*/ 307730 h 1696584"/>
                <a:gd name="connsiteX3" fmla="*/ 234200 w 238141"/>
                <a:gd name="connsiteY3" fmla="*/ 115148 h 1696584"/>
                <a:gd name="connsiteX4" fmla="*/ 119052 w 238141"/>
                <a:gd name="connsiteY4" fmla="*/ 0 h 1696584"/>
                <a:gd name="connsiteX5" fmla="*/ 119052 w 238141"/>
                <a:gd name="connsiteY5" fmla="*/ 0 h 1696584"/>
                <a:gd name="connsiteX6" fmla="*/ 3904 w 238141"/>
                <a:gd name="connsiteY6" fmla="*/ 115148 h 1696584"/>
                <a:gd name="connsiteX7" fmla="*/ 3904 w 238141"/>
                <a:gd name="connsiteY7" fmla="*/ 176351 h 1696584"/>
                <a:gd name="connsiteX8" fmla="*/ 3904 w 238141"/>
                <a:gd name="connsiteY8" fmla="*/ 307730 h 1696584"/>
                <a:gd name="connsiteX9" fmla="*/ 3904 w 238141"/>
                <a:gd name="connsiteY9" fmla="*/ 1696584 h 1696584"/>
                <a:gd name="connsiteX10" fmla="*/ 0 w 238141"/>
                <a:gd name="connsiteY10" fmla="*/ 372281 h 1696584"/>
                <a:gd name="connsiteX0" fmla="*/ 0 w 246024"/>
                <a:gd name="connsiteY0" fmla="*/ 372281 h 1696584"/>
                <a:gd name="connsiteX1" fmla="*/ 246024 w 246024"/>
                <a:gd name="connsiteY1" fmla="*/ 423518 h 1696584"/>
                <a:gd name="connsiteX2" fmla="*/ 234200 w 246024"/>
                <a:gd name="connsiteY2" fmla="*/ 307730 h 1696584"/>
                <a:gd name="connsiteX3" fmla="*/ 234200 w 246024"/>
                <a:gd name="connsiteY3" fmla="*/ 115148 h 1696584"/>
                <a:gd name="connsiteX4" fmla="*/ 119052 w 246024"/>
                <a:gd name="connsiteY4" fmla="*/ 0 h 1696584"/>
                <a:gd name="connsiteX5" fmla="*/ 119052 w 246024"/>
                <a:gd name="connsiteY5" fmla="*/ 0 h 1696584"/>
                <a:gd name="connsiteX6" fmla="*/ 3904 w 246024"/>
                <a:gd name="connsiteY6" fmla="*/ 115148 h 1696584"/>
                <a:gd name="connsiteX7" fmla="*/ 3904 w 246024"/>
                <a:gd name="connsiteY7" fmla="*/ 176351 h 1696584"/>
                <a:gd name="connsiteX8" fmla="*/ 3904 w 246024"/>
                <a:gd name="connsiteY8" fmla="*/ 307730 h 1696584"/>
                <a:gd name="connsiteX9" fmla="*/ 3904 w 246024"/>
                <a:gd name="connsiteY9" fmla="*/ 1696584 h 1696584"/>
                <a:gd name="connsiteX10" fmla="*/ 0 w 246024"/>
                <a:gd name="connsiteY10" fmla="*/ 372281 h 1696584"/>
                <a:gd name="connsiteX0" fmla="*/ 0 w 240778"/>
                <a:gd name="connsiteY0" fmla="*/ 372281 h 1696584"/>
                <a:gd name="connsiteX1" fmla="*/ 240778 w 240778"/>
                <a:gd name="connsiteY1" fmla="*/ 374563 h 1696584"/>
                <a:gd name="connsiteX2" fmla="*/ 234200 w 240778"/>
                <a:gd name="connsiteY2" fmla="*/ 307730 h 1696584"/>
                <a:gd name="connsiteX3" fmla="*/ 234200 w 240778"/>
                <a:gd name="connsiteY3" fmla="*/ 115148 h 1696584"/>
                <a:gd name="connsiteX4" fmla="*/ 119052 w 240778"/>
                <a:gd name="connsiteY4" fmla="*/ 0 h 1696584"/>
                <a:gd name="connsiteX5" fmla="*/ 119052 w 240778"/>
                <a:gd name="connsiteY5" fmla="*/ 0 h 1696584"/>
                <a:gd name="connsiteX6" fmla="*/ 3904 w 240778"/>
                <a:gd name="connsiteY6" fmla="*/ 115148 h 1696584"/>
                <a:gd name="connsiteX7" fmla="*/ 3904 w 240778"/>
                <a:gd name="connsiteY7" fmla="*/ 176351 h 1696584"/>
                <a:gd name="connsiteX8" fmla="*/ 3904 w 240778"/>
                <a:gd name="connsiteY8" fmla="*/ 307730 h 1696584"/>
                <a:gd name="connsiteX9" fmla="*/ 3904 w 240778"/>
                <a:gd name="connsiteY9" fmla="*/ 1696584 h 1696584"/>
                <a:gd name="connsiteX10" fmla="*/ 0 w 240778"/>
                <a:gd name="connsiteY10" fmla="*/ 372281 h 1696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0778" h="1696584">
                  <a:moveTo>
                    <a:pt x="0" y="372281"/>
                  </a:moveTo>
                  <a:lnTo>
                    <a:pt x="240778" y="374563"/>
                  </a:lnTo>
                  <a:cubicBezTo>
                    <a:pt x="239464" y="301808"/>
                    <a:pt x="235514" y="380485"/>
                    <a:pt x="234200" y="307730"/>
                  </a:cubicBezTo>
                  <a:lnTo>
                    <a:pt x="234200" y="115148"/>
                  </a:lnTo>
                  <a:cubicBezTo>
                    <a:pt x="234200" y="51793"/>
                    <a:pt x="182371" y="0"/>
                    <a:pt x="119052" y="0"/>
                  </a:cubicBezTo>
                  <a:lnTo>
                    <a:pt x="119052" y="0"/>
                  </a:lnTo>
                  <a:cubicBezTo>
                    <a:pt x="55734" y="0"/>
                    <a:pt x="3904" y="51829"/>
                    <a:pt x="3904" y="115148"/>
                  </a:cubicBezTo>
                  <a:lnTo>
                    <a:pt x="3904" y="176351"/>
                  </a:lnTo>
                  <a:lnTo>
                    <a:pt x="3904" y="307730"/>
                  </a:lnTo>
                  <a:lnTo>
                    <a:pt x="3904" y="1696584"/>
                  </a:lnTo>
                  <a:cubicBezTo>
                    <a:pt x="2603" y="1255150"/>
                    <a:pt x="1301" y="813715"/>
                    <a:pt x="0" y="372281"/>
                  </a:cubicBezTo>
                  <a:close/>
                </a:path>
              </a:pathLst>
            </a:custGeom>
            <a:gradFill>
              <a:gsLst>
                <a:gs pos="0">
                  <a:schemeClr val="accent1">
                    <a:lumMod val="40000"/>
                    <a:lumOff val="60000"/>
                  </a:schemeClr>
                </a:gs>
                <a:gs pos="64000">
                  <a:srgbClr val="F4FAF9"/>
                </a:gs>
              </a:gsLst>
              <a:lin ang="5400000" scaled="1"/>
            </a:gradFill>
            <a:ln w="364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B3376078-92CC-424D-AF8E-01DB656B661C}"/>
                </a:ext>
              </a:extLst>
            </p:cNvPr>
            <p:cNvSpPr/>
            <p:nvPr/>
          </p:nvSpPr>
          <p:spPr>
            <a:xfrm>
              <a:off x="1199087" y="1301449"/>
              <a:ext cx="1402531" cy="2121541"/>
            </a:xfrm>
            <a:custGeom>
              <a:avLst/>
              <a:gdLst>
                <a:gd name="connsiteX0" fmla="*/ 0 w 1402531"/>
                <a:gd name="connsiteY0" fmla="*/ 2121542 h 2121541"/>
                <a:gd name="connsiteX1" fmla="*/ 1175080 w 1402531"/>
                <a:gd name="connsiteY1" fmla="*/ 2121542 h 2121541"/>
                <a:gd name="connsiteX2" fmla="*/ 1287420 w 1402531"/>
                <a:gd name="connsiteY2" fmla="*/ 2009202 h 2121541"/>
                <a:gd name="connsiteX3" fmla="*/ 1287420 w 1402531"/>
                <a:gd name="connsiteY3" fmla="*/ 115148 h 2121541"/>
                <a:gd name="connsiteX4" fmla="*/ 1402532 w 1402531"/>
                <a:gd name="connsiteY4" fmla="*/ 0 h 2121541"/>
                <a:gd name="connsiteX5" fmla="*/ 108838 w 1402531"/>
                <a:gd name="connsiteY5" fmla="*/ 0 h 2121541"/>
                <a:gd name="connsiteX6" fmla="*/ 108838 w 1402531"/>
                <a:gd name="connsiteY6" fmla="*/ 182 h 2121541"/>
                <a:gd name="connsiteX7" fmla="*/ 0 w 1402531"/>
                <a:gd name="connsiteY7" fmla="*/ 115148 h 2121541"/>
                <a:gd name="connsiteX8" fmla="*/ 0 w 1402531"/>
                <a:gd name="connsiteY8" fmla="*/ 157020 h 2121541"/>
                <a:gd name="connsiteX9" fmla="*/ 0 w 1402531"/>
                <a:gd name="connsiteY9" fmla="*/ 2121542 h 212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2531" h="2121541">
                  <a:moveTo>
                    <a:pt x="0" y="2121542"/>
                  </a:moveTo>
                  <a:lnTo>
                    <a:pt x="1175080" y="2121542"/>
                  </a:lnTo>
                  <a:cubicBezTo>
                    <a:pt x="1236977" y="2121542"/>
                    <a:pt x="1287420" y="2071062"/>
                    <a:pt x="1287420" y="2009202"/>
                  </a:cubicBezTo>
                  <a:lnTo>
                    <a:pt x="1287420" y="115148"/>
                  </a:lnTo>
                  <a:cubicBezTo>
                    <a:pt x="1287420" y="51793"/>
                    <a:pt x="1339213" y="0"/>
                    <a:pt x="1402532" y="0"/>
                  </a:cubicBezTo>
                  <a:lnTo>
                    <a:pt x="108838" y="0"/>
                  </a:lnTo>
                  <a:lnTo>
                    <a:pt x="108838" y="182"/>
                  </a:lnTo>
                  <a:cubicBezTo>
                    <a:pt x="48401" y="3465"/>
                    <a:pt x="0" y="53908"/>
                    <a:pt x="0" y="115148"/>
                  </a:cubicBezTo>
                  <a:lnTo>
                    <a:pt x="0" y="157020"/>
                  </a:lnTo>
                  <a:lnTo>
                    <a:pt x="0" y="2121542"/>
                  </a:lnTo>
                  <a:close/>
                </a:path>
              </a:pathLst>
            </a:custGeom>
            <a:gradFill flip="none" rotWithShape="1">
              <a:gsLst>
                <a:gs pos="0">
                  <a:srgbClr val="F4FAF9"/>
                </a:gs>
                <a:gs pos="100000">
                  <a:schemeClr val="bg1"/>
                </a:gs>
              </a:gsLst>
              <a:lin ang="16200000" scaled="1"/>
              <a:tileRect/>
            </a:gradFill>
            <a:ln w="364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0288AD6B-E73D-44B3-B167-4DF533A5DF22}"/>
                </a:ext>
              </a:extLst>
            </p:cNvPr>
            <p:cNvSpPr/>
            <p:nvPr/>
          </p:nvSpPr>
          <p:spPr>
            <a:xfrm>
              <a:off x="2333499" y="2159716"/>
              <a:ext cx="48875" cy="48875"/>
            </a:xfrm>
            <a:custGeom>
              <a:avLst/>
              <a:gdLst>
                <a:gd name="connsiteX0" fmla="*/ 21957 w 48875"/>
                <a:gd name="connsiteY0" fmla="*/ 47051 h 48875"/>
                <a:gd name="connsiteX1" fmla="*/ 18310 w 48875"/>
                <a:gd name="connsiteY1" fmla="*/ 35489 h 48875"/>
                <a:gd name="connsiteX2" fmla="*/ 13386 w 48875"/>
                <a:gd name="connsiteY2" fmla="*/ 30565 h 48875"/>
                <a:gd name="connsiteX3" fmla="*/ 1824 w 48875"/>
                <a:gd name="connsiteY3" fmla="*/ 26918 h 48875"/>
                <a:gd name="connsiteX4" fmla="*/ 0 w 48875"/>
                <a:gd name="connsiteY4" fmla="*/ 24438 h 48875"/>
                <a:gd name="connsiteX5" fmla="*/ 1824 w 48875"/>
                <a:gd name="connsiteY5" fmla="*/ 21957 h 48875"/>
                <a:gd name="connsiteX6" fmla="*/ 13386 w 48875"/>
                <a:gd name="connsiteY6" fmla="*/ 18310 h 48875"/>
                <a:gd name="connsiteX7" fmla="*/ 18310 w 48875"/>
                <a:gd name="connsiteY7" fmla="*/ 13386 h 48875"/>
                <a:gd name="connsiteX8" fmla="*/ 21957 w 48875"/>
                <a:gd name="connsiteY8" fmla="*/ 1824 h 48875"/>
                <a:gd name="connsiteX9" fmla="*/ 24437 w 48875"/>
                <a:gd name="connsiteY9" fmla="*/ 0 h 48875"/>
                <a:gd name="connsiteX10" fmla="*/ 26918 w 48875"/>
                <a:gd name="connsiteY10" fmla="*/ 1824 h 48875"/>
                <a:gd name="connsiteX11" fmla="*/ 30565 w 48875"/>
                <a:gd name="connsiteY11" fmla="*/ 13386 h 48875"/>
                <a:gd name="connsiteX12" fmla="*/ 35489 w 48875"/>
                <a:gd name="connsiteY12" fmla="*/ 18310 h 48875"/>
                <a:gd name="connsiteX13" fmla="*/ 47051 w 48875"/>
                <a:gd name="connsiteY13" fmla="*/ 21957 h 48875"/>
                <a:gd name="connsiteX14" fmla="*/ 48875 w 48875"/>
                <a:gd name="connsiteY14" fmla="*/ 24438 h 48875"/>
                <a:gd name="connsiteX15" fmla="*/ 47051 w 48875"/>
                <a:gd name="connsiteY15" fmla="*/ 26918 h 48875"/>
                <a:gd name="connsiteX16" fmla="*/ 35489 w 48875"/>
                <a:gd name="connsiteY16" fmla="*/ 30565 h 48875"/>
                <a:gd name="connsiteX17" fmla="*/ 30565 w 48875"/>
                <a:gd name="connsiteY17" fmla="*/ 35489 h 48875"/>
                <a:gd name="connsiteX18" fmla="*/ 26918 w 48875"/>
                <a:gd name="connsiteY18" fmla="*/ 47051 h 48875"/>
                <a:gd name="connsiteX19" fmla="*/ 24437 w 48875"/>
                <a:gd name="connsiteY19" fmla="*/ 48875 h 48875"/>
                <a:gd name="connsiteX20" fmla="*/ 21957 w 48875"/>
                <a:gd name="connsiteY20" fmla="*/ 47051 h 4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875" h="48875">
                  <a:moveTo>
                    <a:pt x="21957" y="47051"/>
                  </a:moveTo>
                  <a:lnTo>
                    <a:pt x="18310" y="35489"/>
                  </a:lnTo>
                  <a:cubicBezTo>
                    <a:pt x="17544" y="33082"/>
                    <a:pt x="15793" y="31331"/>
                    <a:pt x="13386" y="30565"/>
                  </a:cubicBezTo>
                  <a:lnTo>
                    <a:pt x="1824" y="26918"/>
                  </a:lnTo>
                  <a:cubicBezTo>
                    <a:pt x="729" y="26553"/>
                    <a:pt x="0" y="25605"/>
                    <a:pt x="0" y="24438"/>
                  </a:cubicBezTo>
                  <a:cubicBezTo>
                    <a:pt x="0" y="23270"/>
                    <a:pt x="729" y="22286"/>
                    <a:pt x="1824" y="21957"/>
                  </a:cubicBezTo>
                  <a:lnTo>
                    <a:pt x="13386" y="18310"/>
                  </a:lnTo>
                  <a:cubicBezTo>
                    <a:pt x="15793" y="17544"/>
                    <a:pt x="17544" y="15793"/>
                    <a:pt x="18310" y="13386"/>
                  </a:cubicBezTo>
                  <a:lnTo>
                    <a:pt x="21957" y="1824"/>
                  </a:lnTo>
                  <a:cubicBezTo>
                    <a:pt x="22322" y="729"/>
                    <a:pt x="23270" y="0"/>
                    <a:pt x="24437" y="0"/>
                  </a:cubicBezTo>
                  <a:cubicBezTo>
                    <a:pt x="25605" y="0"/>
                    <a:pt x="26589" y="729"/>
                    <a:pt x="26918" y="1824"/>
                  </a:cubicBezTo>
                  <a:lnTo>
                    <a:pt x="30565" y="13386"/>
                  </a:lnTo>
                  <a:cubicBezTo>
                    <a:pt x="31331" y="15793"/>
                    <a:pt x="33082" y="17544"/>
                    <a:pt x="35489" y="18310"/>
                  </a:cubicBezTo>
                  <a:lnTo>
                    <a:pt x="47051" y="21957"/>
                  </a:lnTo>
                  <a:cubicBezTo>
                    <a:pt x="48146" y="22322"/>
                    <a:pt x="48875" y="23270"/>
                    <a:pt x="48875" y="24438"/>
                  </a:cubicBezTo>
                  <a:cubicBezTo>
                    <a:pt x="48875" y="25605"/>
                    <a:pt x="48146" y="26590"/>
                    <a:pt x="47051" y="26918"/>
                  </a:cubicBezTo>
                  <a:lnTo>
                    <a:pt x="35489" y="30565"/>
                  </a:lnTo>
                  <a:cubicBezTo>
                    <a:pt x="33082" y="31331"/>
                    <a:pt x="31331" y="33082"/>
                    <a:pt x="30565" y="35489"/>
                  </a:cubicBezTo>
                  <a:lnTo>
                    <a:pt x="26918" y="47051"/>
                  </a:lnTo>
                  <a:cubicBezTo>
                    <a:pt x="26553" y="48146"/>
                    <a:pt x="25605" y="48875"/>
                    <a:pt x="24437" y="48875"/>
                  </a:cubicBezTo>
                  <a:cubicBezTo>
                    <a:pt x="23270" y="48875"/>
                    <a:pt x="22286" y="48146"/>
                    <a:pt x="21957" y="47051"/>
                  </a:cubicBezTo>
                </a:path>
              </a:pathLst>
            </a:custGeom>
            <a:solidFill>
              <a:srgbClr val="FFFFFF"/>
            </a:solidFill>
            <a:ln w="364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0776B41D-C85C-43DE-B9B4-085F36A687D9}"/>
                </a:ext>
              </a:extLst>
            </p:cNvPr>
            <p:cNvSpPr/>
            <p:nvPr/>
          </p:nvSpPr>
          <p:spPr>
            <a:xfrm>
              <a:off x="2438727" y="2162087"/>
              <a:ext cx="40194" cy="40194"/>
            </a:xfrm>
            <a:custGeom>
              <a:avLst/>
              <a:gdLst>
                <a:gd name="connsiteX0" fmla="*/ 18055 w 40194"/>
                <a:gd name="connsiteY0" fmla="*/ 38699 h 40194"/>
                <a:gd name="connsiteX1" fmla="*/ 15064 w 40194"/>
                <a:gd name="connsiteY1" fmla="*/ 29179 h 40194"/>
                <a:gd name="connsiteX2" fmla="*/ 11015 w 40194"/>
                <a:gd name="connsiteY2" fmla="*/ 25131 h 40194"/>
                <a:gd name="connsiteX3" fmla="*/ 1495 w 40194"/>
                <a:gd name="connsiteY3" fmla="*/ 22140 h 40194"/>
                <a:gd name="connsiteX4" fmla="*/ 0 w 40194"/>
                <a:gd name="connsiteY4" fmla="*/ 20097 h 40194"/>
                <a:gd name="connsiteX5" fmla="*/ 1495 w 40194"/>
                <a:gd name="connsiteY5" fmla="*/ 18055 h 40194"/>
                <a:gd name="connsiteX6" fmla="*/ 11015 w 40194"/>
                <a:gd name="connsiteY6" fmla="*/ 15064 h 40194"/>
                <a:gd name="connsiteX7" fmla="*/ 15064 w 40194"/>
                <a:gd name="connsiteY7" fmla="*/ 11015 h 40194"/>
                <a:gd name="connsiteX8" fmla="*/ 18055 w 40194"/>
                <a:gd name="connsiteY8" fmla="*/ 1495 h 40194"/>
                <a:gd name="connsiteX9" fmla="*/ 20097 w 40194"/>
                <a:gd name="connsiteY9" fmla="*/ 0 h 40194"/>
                <a:gd name="connsiteX10" fmla="*/ 22140 w 40194"/>
                <a:gd name="connsiteY10" fmla="*/ 1495 h 40194"/>
                <a:gd name="connsiteX11" fmla="*/ 25131 w 40194"/>
                <a:gd name="connsiteY11" fmla="*/ 11015 h 40194"/>
                <a:gd name="connsiteX12" fmla="*/ 29179 w 40194"/>
                <a:gd name="connsiteY12" fmla="*/ 15064 h 40194"/>
                <a:gd name="connsiteX13" fmla="*/ 38699 w 40194"/>
                <a:gd name="connsiteY13" fmla="*/ 18055 h 40194"/>
                <a:gd name="connsiteX14" fmla="*/ 40194 w 40194"/>
                <a:gd name="connsiteY14" fmla="*/ 20097 h 40194"/>
                <a:gd name="connsiteX15" fmla="*/ 38699 w 40194"/>
                <a:gd name="connsiteY15" fmla="*/ 22140 h 40194"/>
                <a:gd name="connsiteX16" fmla="*/ 29179 w 40194"/>
                <a:gd name="connsiteY16" fmla="*/ 25131 h 40194"/>
                <a:gd name="connsiteX17" fmla="*/ 25131 w 40194"/>
                <a:gd name="connsiteY17" fmla="*/ 29179 h 40194"/>
                <a:gd name="connsiteX18" fmla="*/ 22140 w 40194"/>
                <a:gd name="connsiteY18" fmla="*/ 38699 h 40194"/>
                <a:gd name="connsiteX19" fmla="*/ 20097 w 40194"/>
                <a:gd name="connsiteY19" fmla="*/ 40194 h 40194"/>
                <a:gd name="connsiteX20" fmla="*/ 18055 w 40194"/>
                <a:gd name="connsiteY20" fmla="*/ 38699 h 40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194" h="40194">
                  <a:moveTo>
                    <a:pt x="18055" y="38699"/>
                  </a:moveTo>
                  <a:lnTo>
                    <a:pt x="15064" y="29179"/>
                  </a:lnTo>
                  <a:cubicBezTo>
                    <a:pt x="14444" y="27173"/>
                    <a:pt x="13021" y="25751"/>
                    <a:pt x="11015" y="25131"/>
                  </a:cubicBezTo>
                  <a:lnTo>
                    <a:pt x="1495" y="22140"/>
                  </a:lnTo>
                  <a:cubicBezTo>
                    <a:pt x="584" y="21848"/>
                    <a:pt x="0" y="21045"/>
                    <a:pt x="0" y="20097"/>
                  </a:cubicBezTo>
                  <a:cubicBezTo>
                    <a:pt x="0" y="19149"/>
                    <a:pt x="584" y="18346"/>
                    <a:pt x="1495" y="18055"/>
                  </a:cubicBezTo>
                  <a:lnTo>
                    <a:pt x="11015" y="15064"/>
                  </a:lnTo>
                  <a:cubicBezTo>
                    <a:pt x="13021" y="14444"/>
                    <a:pt x="14444" y="13021"/>
                    <a:pt x="15064" y="11015"/>
                  </a:cubicBezTo>
                  <a:lnTo>
                    <a:pt x="18055" y="1495"/>
                  </a:lnTo>
                  <a:cubicBezTo>
                    <a:pt x="18346" y="584"/>
                    <a:pt x="19149" y="0"/>
                    <a:pt x="20097" y="0"/>
                  </a:cubicBezTo>
                  <a:cubicBezTo>
                    <a:pt x="21046" y="0"/>
                    <a:pt x="21848" y="584"/>
                    <a:pt x="22140" y="1495"/>
                  </a:cubicBezTo>
                  <a:lnTo>
                    <a:pt x="25131" y="11015"/>
                  </a:lnTo>
                  <a:cubicBezTo>
                    <a:pt x="25751" y="13021"/>
                    <a:pt x="27173" y="14444"/>
                    <a:pt x="29179" y="15064"/>
                  </a:cubicBezTo>
                  <a:lnTo>
                    <a:pt x="38699" y="18055"/>
                  </a:lnTo>
                  <a:cubicBezTo>
                    <a:pt x="39611" y="18346"/>
                    <a:pt x="40194" y="19149"/>
                    <a:pt x="40194" y="20097"/>
                  </a:cubicBezTo>
                  <a:cubicBezTo>
                    <a:pt x="40194" y="21045"/>
                    <a:pt x="39611" y="21848"/>
                    <a:pt x="38699" y="22140"/>
                  </a:cubicBezTo>
                  <a:lnTo>
                    <a:pt x="29179" y="25131"/>
                  </a:lnTo>
                  <a:cubicBezTo>
                    <a:pt x="27173" y="25751"/>
                    <a:pt x="25751" y="27173"/>
                    <a:pt x="25131" y="29179"/>
                  </a:cubicBezTo>
                  <a:lnTo>
                    <a:pt x="22140" y="38699"/>
                  </a:lnTo>
                  <a:cubicBezTo>
                    <a:pt x="21848" y="39611"/>
                    <a:pt x="21046" y="40194"/>
                    <a:pt x="20097" y="40194"/>
                  </a:cubicBezTo>
                  <a:cubicBezTo>
                    <a:pt x="19149" y="40194"/>
                    <a:pt x="18346" y="39611"/>
                    <a:pt x="18055" y="38699"/>
                  </a:cubicBezTo>
                </a:path>
              </a:pathLst>
            </a:custGeom>
            <a:solidFill>
              <a:srgbClr val="FFFFFF"/>
            </a:solidFill>
            <a:ln w="3640"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23F54096-7774-431A-B89B-F1F9497659B9}"/>
                </a:ext>
              </a:extLst>
            </p:cNvPr>
            <p:cNvSpPr/>
            <p:nvPr/>
          </p:nvSpPr>
          <p:spPr>
            <a:xfrm>
              <a:off x="1342393" y="1801251"/>
              <a:ext cx="209506" cy="209506"/>
            </a:xfrm>
            <a:custGeom>
              <a:avLst/>
              <a:gdLst>
                <a:gd name="connsiteX0" fmla="*/ 181567 w 209506"/>
                <a:gd name="connsiteY0" fmla="*/ 27939 h 209506"/>
                <a:gd name="connsiteX1" fmla="*/ 27939 w 209506"/>
                <a:gd name="connsiteY1" fmla="*/ 27939 h 209506"/>
                <a:gd name="connsiteX2" fmla="*/ 27939 w 209506"/>
                <a:gd name="connsiteY2" fmla="*/ 181567 h 209506"/>
                <a:gd name="connsiteX3" fmla="*/ 181567 w 209506"/>
                <a:gd name="connsiteY3" fmla="*/ 181567 h 209506"/>
                <a:gd name="connsiteX4" fmla="*/ 181567 w 209506"/>
                <a:gd name="connsiteY4" fmla="*/ 27939 h 209506"/>
                <a:gd name="connsiteX5" fmla="*/ 13969 w 209506"/>
                <a:gd name="connsiteY5" fmla="*/ 0 h 209506"/>
                <a:gd name="connsiteX6" fmla="*/ 209506 w 209506"/>
                <a:gd name="connsiteY6" fmla="*/ 0 h 209506"/>
                <a:gd name="connsiteX7" fmla="*/ 209506 w 209506"/>
                <a:gd name="connsiteY7" fmla="*/ 209506 h 209506"/>
                <a:gd name="connsiteX8" fmla="*/ 0 w 209506"/>
                <a:gd name="connsiteY8" fmla="*/ 209506 h 209506"/>
                <a:gd name="connsiteX9" fmla="*/ 0 w 209506"/>
                <a:gd name="connsiteY9" fmla="*/ 0 h 209506"/>
                <a:gd name="connsiteX10" fmla="*/ 13969 w 209506"/>
                <a:gd name="connsiteY10" fmla="*/ 0 h 209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506" h="209506">
                  <a:moveTo>
                    <a:pt x="181567" y="27939"/>
                  </a:moveTo>
                  <a:lnTo>
                    <a:pt x="27939" y="27939"/>
                  </a:lnTo>
                  <a:lnTo>
                    <a:pt x="27939" y="181567"/>
                  </a:lnTo>
                  <a:lnTo>
                    <a:pt x="181567" y="181567"/>
                  </a:lnTo>
                  <a:lnTo>
                    <a:pt x="181567" y="27939"/>
                  </a:lnTo>
                  <a:close/>
                  <a:moveTo>
                    <a:pt x="13969" y="0"/>
                  </a:moveTo>
                  <a:lnTo>
                    <a:pt x="209506" y="0"/>
                  </a:lnTo>
                  <a:lnTo>
                    <a:pt x="209506" y="209506"/>
                  </a:lnTo>
                  <a:lnTo>
                    <a:pt x="0" y="209506"/>
                  </a:lnTo>
                  <a:lnTo>
                    <a:pt x="0" y="0"/>
                  </a:lnTo>
                  <a:lnTo>
                    <a:pt x="13969" y="0"/>
                  </a:lnTo>
                  <a:close/>
                </a:path>
              </a:pathLst>
            </a:custGeom>
            <a:solidFill>
              <a:srgbClr val="486AE5"/>
            </a:solidFill>
            <a:ln w="364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F5EBD387-0EBD-47D2-B9FB-57F765BC9A6D}"/>
                </a:ext>
              </a:extLst>
            </p:cNvPr>
            <p:cNvSpPr/>
            <p:nvPr/>
          </p:nvSpPr>
          <p:spPr>
            <a:xfrm>
              <a:off x="1342393" y="2720393"/>
              <a:ext cx="209506" cy="209506"/>
            </a:xfrm>
            <a:custGeom>
              <a:avLst/>
              <a:gdLst>
                <a:gd name="connsiteX0" fmla="*/ 181567 w 209506"/>
                <a:gd name="connsiteY0" fmla="*/ 27939 h 209506"/>
                <a:gd name="connsiteX1" fmla="*/ 27939 w 209506"/>
                <a:gd name="connsiteY1" fmla="*/ 27939 h 209506"/>
                <a:gd name="connsiteX2" fmla="*/ 27939 w 209506"/>
                <a:gd name="connsiteY2" fmla="*/ 181567 h 209506"/>
                <a:gd name="connsiteX3" fmla="*/ 181567 w 209506"/>
                <a:gd name="connsiteY3" fmla="*/ 181567 h 209506"/>
                <a:gd name="connsiteX4" fmla="*/ 181567 w 209506"/>
                <a:gd name="connsiteY4" fmla="*/ 27939 h 209506"/>
                <a:gd name="connsiteX5" fmla="*/ 13969 w 209506"/>
                <a:gd name="connsiteY5" fmla="*/ 0 h 209506"/>
                <a:gd name="connsiteX6" fmla="*/ 209506 w 209506"/>
                <a:gd name="connsiteY6" fmla="*/ 0 h 209506"/>
                <a:gd name="connsiteX7" fmla="*/ 209506 w 209506"/>
                <a:gd name="connsiteY7" fmla="*/ 209506 h 209506"/>
                <a:gd name="connsiteX8" fmla="*/ 0 w 209506"/>
                <a:gd name="connsiteY8" fmla="*/ 209506 h 209506"/>
                <a:gd name="connsiteX9" fmla="*/ 0 w 209506"/>
                <a:gd name="connsiteY9" fmla="*/ 0 h 209506"/>
                <a:gd name="connsiteX10" fmla="*/ 13969 w 209506"/>
                <a:gd name="connsiteY10" fmla="*/ 0 h 209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506" h="209506">
                  <a:moveTo>
                    <a:pt x="181567" y="27939"/>
                  </a:moveTo>
                  <a:lnTo>
                    <a:pt x="27939" y="27939"/>
                  </a:lnTo>
                  <a:lnTo>
                    <a:pt x="27939" y="181567"/>
                  </a:lnTo>
                  <a:lnTo>
                    <a:pt x="181567" y="181567"/>
                  </a:lnTo>
                  <a:lnTo>
                    <a:pt x="181567" y="27939"/>
                  </a:lnTo>
                  <a:close/>
                  <a:moveTo>
                    <a:pt x="13969" y="0"/>
                  </a:moveTo>
                  <a:lnTo>
                    <a:pt x="209506" y="0"/>
                  </a:lnTo>
                  <a:lnTo>
                    <a:pt x="209506" y="209506"/>
                  </a:lnTo>
                  <a:lnTo>
                    <a:pt x="0" y="209506"/>
                  </a:lnTo>
                  <a:lnTo>
                    <a:pt x="0" y="0"/>
                  </a:lnTo>
                  <a:lnTo>
                    <a:pt x="13969" y="0"/>
                  </a:lnTo>
                  <a:close/>
                </a:path>
              </a:pathLst>
            </a:custGeom>
            <a:solidFill>
              <a:srgbClr val="486AE5"/>
            </a:solidFill>
            <a:ln w="364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EE0A4E57-5D1E-48C9-B744-1C810998BEB6}"/>
                </a:ext>
              </a:extLst>
            </p:cNvPr>
            <p:cNvSpPr/>
            <p:nvPr/>
          </p:nvSpPr>
          <p:spPr>
            <a:xfrm>
              <a:off x="1342393" y="3026774"/>
              <a:ext cx="209506" cy="209506"/>
            </a:xfrm>
            <a:custGeom>
              <a:avLst/>
              <a:gdLst>
                <a:gd name="connsiteX0" fmla="*/ 181567 w 209506"/>
                <a:gd name="connsiteY0" fmla="*/ 27939 h 209506"/>
                <a:gd name="connsiteX1" fmla="*/ 27939 w 209506"/>
                <a:gd name="connsiteY1" fmla="*/ 27939 h 209506"/>
                <a:gd name="connsiteX2" fmla="*/ 27939 w 209506"/>
                <a:gd name="connsiteY2" fmla="*/ 181567 h 209506"/>
                <a:gd name="connsiteX3" fmla="*/ 181567 w 209506"/>
                <a:gd name="connsiteY3" fmla="*/ 181567 h 209506"/>
                <a:gd name="connsiteX4" fmla="*/ 181567 w 209506"/>
                <a:gd name="connsiteY4" fmla="*/ 27939 h 209506"/>
                <a:gd name="connsiteX5" fmla="*/ 13969 w 209506"/>
                <a:gd name="connsiteY5" fmla="*/ 0 h 209506"/>
                <a:gd name="connsiteX6" fmla="*/ 209506 w 209506"/>
                <a:gd name="connsiteY6" fmla="*/ 0 h 209506"/>
                <a:gd name="connsiteX7" fmla="*/ 209506 w 209506"/>
                <a:gd name="connsiteY7" fmla="*/ 209506 h 209506"/>
                <a:gd name="connsiteX8" fmla="*/ 0 w 209506"/>
                <a:gd name="connsiteY8" fmla="*/ 209506 h 209506"/>
                <a:gd name="connsiteX9" fmla="*/ 0 w 209506"/>
                <a:gd name="connsiteY9" fmla="*/ 0 h 209506"/>
                <a:gd name="connsiteX10" fmla="*/ 13969 w 209506"/>
                <a:gd name="connsiteY10" fmla="*/ 0 h 209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506" h="209506">
                  <a:moveTo>
                    <a:pt x="181567" y="27939"/>
                  </a:moveTo>
                  <a:lnTo>
                    <a:pt x="27939" y="27939"/>
                  </a:lnTo>
                  <a:lnTo>
                    <a:pt x="27939" y="181567"/>
                  </a:lnTo>
                  <a:lnTo>
                    <a:pt x="181567" y="181567"/>
                  </a:lnTo>
                  <a:lnTo>
                    <a:pt x="181567" y="27939"/>
                  </a:lnTo>
                  <a:close/>
                  <a:moveTo>
                    <a:pt x="13969" y="0"/>
                  </a:moveTo>
                  <a:lnTo>
                    <a:pt x="209506" y="0"/>
                  </a:lnTo>
                  <a:lnTo>
                    <a:pt x="209506" y="209506"/>
                  </a:lnTo>
                  <a:lnTo>
                    <a:pt x="0" y="209506"/>
                  </a:lnTo>
                  <a:lnTo>
                    <a:pt x="0" y="0"/>
                  </a:lnTo>
                  <a:lnTo>
                    <a:pt x="13969" y="0"/>
                  </a:lnTo>
                  <a:close/>
                </a:path>
              </a:pathLst>
            </a:custGeom>
            <a:solidFill>
              <a:srgbClr val="486AE5"/>
            </a:solidFill>
            <a:ln w="364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ECF9E698-5525-4D42-BCB7-8B65F316E866}"/>
                </a:ext>
              </a:extLst>
            </p:cNvPr>
            <p:cNvSpPr/>
            <p:nvPr/>
          </p:nvSpPr>
          <p:spPr>
            <a:xfrm>
              <a:off x="1388351" y="1862673"/>
              <a:ext cx="117628" cy="86662"/>
            </a:xfrm>
            <a:custGeom>
              <a:avLst/>
              <a:gdLst>
                <a:gd name="connsiteX0" fmla="*/ 15027 w 117628"/>
                <a:gd name="connsiteY0" fmla="*/ 25568 h 86662"/>
                <a:gd name="connsiteX1" fmla="*/ 46030 w 117628"/>
                <a:gd name="connsiteY1" fmla="*/ 56535 h 86662"/>
                <a:gd name="connsiteX2" fmla="*/ 102565 w 117628"/>
                <a:gd name="connsiteY2" fmla="*/ 0 h 86662"/>
                <a:gd name="connsiteX3" fmla="*/ 117628 w 117628"/>
                <a:gd name="connsiteY3" fmla="*/ 15064 h 86662"/>
                <a:gd name="connsiteX4" fmla="*/ 46030 w 117628"/>
                <a:gd name="connsiteY4" fmla="*/ 86662 h 86662"/>
                <a:gd name="connsiteX5" fmla="*/ 0 w 117628"/>
                <a:gd name="connsiteY5" fmla="*/ 40595 h 8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628" h="86662">
                  <a:moveTo>
                    <a:pt x="15027" y="25568"/>
                  </a:moveTo>
                  <a:lnTo>
                    <a:pt x="46030" y="56535"/>
                  </a:lnTo>
                  <a:lnTo>
                    <a:pt x="102565" y="0"/>
                  </a:lnTo>
                  <a:lnTo>
                    <a:pt x="117628" y="15064"/>
                  </a:lnTo>
                  <a:lnTo>
                    <a:pt x="46030" y="86662"/>
                  </a:lnTo>
                  <a:lnTo>
                    <a:pt x="0" y="40595"/>
                  </a:lnTo>
                  <a:close/>
                </a:path>
              </a:pathLst>
            </a:custGeom>
            <a:solidFill>
              <a:srgbClr val="8CC6FF"/>
            </a:solidFill>
            <a:ln w="364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E7528D6C-D617-49AA-AE27-6B0021DCC36C}"/>
                </a:ext>
              </a:extLst>
            </p:cNvPr>
            <p:cNvSpPr/>
            <p:nvPr/>
          </p:nvSpPr>
          <p:spPr>
            <a:xfrm>
              <a:off x="1388351" y="2781815"/>
              <a:ext cx="117628" cy="86662"/>
            </a:xfrm>
            <a:custGeom>
              <a:avLst/>
              <a:gdLst>
                <a:gd name="connsiteX0" fmla="*/ 15027 w 117628"/>
                <a:gd name="connsiteY0" fmla="*/ 25568 h 86662"/>
                <a:gd name="connsiteX1" fmla="*/ 46030 w 117628"/>
                <a:gd name="connsiteY1" fmla="*/ 56535 h 86662"/>
                <a:gd name="connsiteX2" fmla="*/ 102565 w 117628"/>
                <a:gd name="connsiteY2" fmla="*/ 0 h 86662"/>
                <a:gd name="connsiteX3" fmla="*/ 117628 w 117628"/>
                <a:gd name="connsiteY3" fmla="*/ 15064 h 86662"/>
                <a:gd name="connsiteX4" fmla="*/ 46030 w 117628"/>
                <a:gd name="connsiteY4" fmla="*/ 86662 h 86662"/>
                <a:gd name="connsiteX5" fmla="*/ 0 w 117628"/>
                <a:gd name="connsiteY5" fmla="*/ 40595 h 8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628" h="86662">
                  <a:moveTo>
                    <a:pt x="15027" y="25568"/>
                  </a:moveTo>
                  <a:lnTo>
                    <a:pt x="46030" y="56535"/>
                  </a:lnTo>
                  <a:lnTo>
                    <a:pt x="102565" y="0"/>
                  </a:lnTo>
                  <a:lnTo>
                    <a:pt x="117628" y="15064"/>
                  </a:lnTo>
                  <a:lnTo>
                    <a:pt x="46030" y="86662"/>
                  </a:lnTo>
                  <a:lnTo>
                    <a:pt x="0" y="40595"/>
                  </a:lnTo>
                  <a:close/>
                </a:path>
              </a:pathLst>
            </a:custGeom>
            <a:solidFill>
              <a:srgbClr val="8CC6FF"/>
            </a:solidFill>
            <a:ln w="364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ADFF1982-B144-4037-AD97-C69A6BA39B2F}"/>
                </a:ext>
              </a:extLst>
            </p:cNvPr>
            <p:cNvSpPr/>
            <p:nvPr/>
          </p:nvSpPr>
          <p:spPr>
            <a:xfrm>
              <a:off x="1388351" y="3088196"/>
              <a:ext cx="117628" cy="86662"/>
            </a:xfrm>
            <a:custGeom>
              <a:avLst/>
              <a:gdLst>
                <a:gd name="connsiteX0" fmla="*/ 15027 w 117628"/>
                <a:gd name="connsiteY0" fmla="*/ 25568 h 86662"/>
                <a:gd name="connsiteX1" fmla="*/ 46030 w 117628"/>
                <a:gd name="connsiteY1" fmla="*/ 56535 h 86662"/>
                <a:gd name="connsiteX2" fmla="*/ 102565 w 117628"/>
                <a:gd name="connsiteY2" fmla="*/ 0 h 86662"/>
                <a:gd name="connsiteX3" fmla="*/ 117628 w 117628"/>
                <a:gd name="connsiteY3" fmla="*/ 15064 h 86662"/>
                <a:gd name="connsiteX4" fmla="*/ 46030 w 117628"/>
                <a:gd name="connsiteY4" fmla="*/ 86662 h 86662"/>
                <a:gd name="connsiteX5" fmla="*/ 0 w 117628"/>
                <a:gd name="connsiteY5" fmla="*/ 40595 h 8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628" h="86662">
                  <a:moveTo>
                    <a:pt x="15027" y="25568"/>
                  </a:moveTo>
                  <a:lnTo>
                    <a:pt x="46030" y="56535"/>
                  </a:lnTo>
                  <a:lnTo>
                    <a:pt x="102565" y="0"/>
                  </a:lnTo>
                  <a:lnTo>
                    <a:pt x="117628" y="15064"/>
                  </a:lnTo>
                  <a:lnTo>
                    <a:pt x="46030" y="86662"/>
                  </a:lnTo>
                  <a:lnTo>
                    <a:pt x="0" y="40595"/>
                  </a:lnTo>
                  <a:close/>
                </a:path>
              </a:pathLst>
            </a:custGeom>
            <a:solidFill>
              <a:srgbClr val="FFB0AE"/>
            </a:solidFill>
            <a:ln w="364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FD64250C-927F-4D26-9EA7-26ADCDFA46BD}"/>
                </a:ext>
              </a:extLst>
            </p:cNvPr>
            <p:cNvSpPr/>
            <p:nvPr/>
          </p:nvSpPr>
          <p:spPr>
            <a:xfrm>
              <a:off x="1612592" y="1982818"/>
              <a:ext cx="573771" cy="27939"/>
            </a:xfrm>
            <a:custGeom>
              <a:avLst/>
              <a:gdLst>
                <a:gd name="connsiteX0" fmla="*/ 0 w 573771"/>
                <a:gd name="connsiteY0" fmla="*/ 0 h 27939"/>
                <a:gd name="connsiteX1" fmla="*/ 573771 w 573771"/>
                <a:gd name="connsiteY1" fmla="*/ 0 h 27939"/>
                <a:gd name="connsiteX2" fmla="*/ 573771 w 573771"/>
                <a:gd name="connsiteY2" fmla="*/ 27939 h 27939"/>
                <a:gd name="connsiteX3" fmla="*/ 0 w 573771"/>
                <a:gd name="connsiteY3" fmla="*/ 27939 h 27939"/>
              </a:gdLst>
              <a:ahLst/>
              <a:cxnLst>
                <a:cxn ang="0">
                  <a:pos x="connsiteX0" y="connsiteY0"/>
                </a:cxn>
                <a:cxn ang="0">
                  <a:pos x="connsiteX1" y="connsiteY1"/>
                </a:cxn>
                <a:cxn ang="0">
                  <a:pos x="connsiteX2" y="connsiteY2"/>
                </a:cxn>
                <a:cxn ang="0">
                  <a:pos x="connsiteX3" y="connsiteY3"/>
                </a:cxn>
              </a:cxnLst>
              <a:rect l="l" t="t" r="r" b="b"/>
              <a:pathLst>
                <a:path w="573771" h="27939">
                  <a:moveTo>
                    <a:pt x="0" y="0"/>
                  </a:moveTo>
                  <a:lnTo>
                    <a:pt x="573771" y="0"/>
                  </a:lnTo>
                  <a:lnTo>
                    <a:pt x="573771" y="27939"/>
                  </a:lnTo>
                  <a:lnTo>
                    <a:pt x="0" y="27939"/>
                  </a:lnTo>
                  <a:close/>
                </a:path>
              </a:pathLst>
            </a:custGeom>
            <a:solidFill>
              <a:srgbClr val="ABDDD1"/>
            </a:solidFill>
            <a:ln w="364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C88BCD45-1BF6-4CFE-AF6C-058CD8C5FEA3}"/>
                </a:ext>
              </a:extLst>
            </p:cNvPr>
            <p:cNvSpPr/>
            <p:nvPr/>
          </p:nvSpPr>
          <p:spPr>
            <a:xfrm>
              <a:off x="1612592" y="2289199"/>
              <a:ext cx="573771" cy="27939"/>
            </a:xfrm>
            <a:custGeom>
              <a:avLst/>
              <a:gdLst>
                <a:gd name="connsiteX0" fmla="*/ 0 w 573771"/>
                <a:gd name="connsiteY0" fmla="*/ 0 h 27939"/>
                <a:gd name="connsiteX1" fmla="*/ 573771 w 573771"/>
                <a:gd name="connsiteY1" fmla="*/ 0 h 27939"/>
                <a:gd name="connsiteX2" fmla="*/ 573771 w 573771"/>
                <a:gd name="connsiteY2" fmla="*/ 27939 h 27939"/>
                <a:gd name="connsiteX3" fmla="*/ 0 w 573771"/>
                <a:gd name="connsiteY3" fmla="*/ 27939 h 27939"/>
              </a:gdLst>
              <a:ahLst/>
              <a:cxnLst>
                <a:cxn ang="0">
                  <a:pos x="connsiteX0" y="connsiteY0"/>
                </a:cxn>
                <a:cxn ang="0">
                  <a:pos x="connsiteX1" y="connsiteY1"/>
                </a:cxn>
                <a:cxn ang="0">
                  <a:pos x="connsiteX2" y="connsiteY2"/>
                </a:cxn>
                <a:cxn ang="0">
                  <a:pos x="connsiteX3" y="connsiteY3"/>
                </a:cxn>
              </a:cxnLst>
              <a:rect l="l" t="t" r="r" b="b"/>
              <a:pathLst>
                <a:path w="573771" h="27939">
                  <a:moveTo>
                    <a:pt x="0" y="0"/>
                  </a:moveTo>
                  <a:lnTo>
                    <a:pt x="573771" y="0"/>
                  </a:lnTo>
                  <a:lnTo>
                    <a:pt x="573771" y="27939"/>
                  </a:lnTo>
                  <a:lnTo>
                    <a:pt x="0" y="27939"/>
                  </a:lnTo>
                  <a:close/>
                </a:path>
              </a:pathLst>
            </a:custGeom>
            <a:solidFill>
              <a:srgbClr val="ABDDD1"/>
            </a:solidFill>
            <a:ln w="364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4D807021-CBEE-4223-86E2-E06D398BAA21}"/>
                </a:ext>
              </a:extLst>
            </p:cNvPr>
            <p:cNvSpPr/>
            <p:nvPr/>
          </p:nvSpPr>
          <p:spPr>
            <a:xfrm>
              <a:off x="1612592" y="2595580"/>
              <a:ext cx="573771" cy="27939"/>
            </a:xfrm>
            <a:custGeom>
              <a:avLst/>
              <a:gdLst>
                <a:gd name="connsiteX0" fmla="*/ 0 w 573771"/>
                <a:gd name="connsiteY0" fmla="*/ 0 h 27939"/>
                <a:gd name="connsiteX1" fmla="*/ 573771 w 573771"/>
                <a:gd name="connsiteY1" fmla="*/ 0 h 27939"/>
                <a:gd name="connsiteX2" fmla="*/ 573771 w 573771"/>
                <a:gd name="connsiteY2" fmla="*/ 27939 h 27939"/>
                <a:gd name="connsiteX3" fmla="*/ 0 w 573771"/>
                <a:gd name="connsiteY3" fmla="*/ 27939 h 27939"/>
              </a:gdLst>
              <a:ahLst/>
              <a:cxnLst>
                <a:cxn ang="0">
                  <a:pos x="connsiteX0" y="connsiteY0"/>
                </a:cxn>
                <a:cxn ang="0">
                  <a:pos x="connsiteX1" y="connsiteY1"/>
                </a:cxn>
                <a:cxn ang="0">
                  <a:pos x="connsiteX2" y="connsiteY2"/>
                </a:cxn>
                <a:cxn ang="0">
                  <a:pos x="connsiteX3" y="connsiteY3"/>
                </a:cxn>
              </a:cxnLst>
              <a:rect l="l" t="t" r="r" b="b"/>
              <a:pathLst>
                <a:path w="573771" h="27939">
                  <a:moveTo>
                    <a:pt x="0" y="0"/>
                  </a:moveTo>
                  <a:lnTo>
                    <a:pt x="573771" y="0"/>
                  </a:lnTo>
                  <a:lnTo>
                    <a:pt x="573771" y="27939"/>
                  </a:lnTo>
                  <a:lnTo>
                    <a:pt x="0" y="27939"/>
                  </a:lnTo>
                  <a:close/>
                </a:path>
              </a:pathLst>
            </a:custGeom>
            <a:solidFill>
              <a:srgbClr val="ABDDD1"/>
            </a:solidFill>
            <a:ln w="3640"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96CAA0B1-D387-4382-9B91-95A856A0662F}"/>
                </a:ext>
              </a:extLst>
            </p:cNvPr>
            <p:cNvSpPr/>
            <p:nvPr/>
          </p:nvSpPr>
          <p:spPr>
            <a:xfrm>
              <a:off x="1612592" y="2901960"/>
              <a:ext cx="573771" cy="27939"/>
            </a:xfrm>
            <a:custGeom>
              <a:avLst/>
              <a:gdLst>
                <a:gd name="connsiteX0" fmla="*/ 0 w 573771"/>
                <a:gd name="connsiteY0" fmla="*/ 0 h 27939"/>
                <a:gd name="connsiteX1" fmla="*/ 573771 w 573771"/>
                <a:gd name="connsiteY1" fmla="*/ 0 h 27939"/>
                <a:gd name="connsiteX2" fmla="*/ 573771 w 573771"/>
                <a:gd name="connsiteY2" fmla="*/ 27939 h 27939"/>
                <a:gd name="connsiteX3" fmla="*/ 0 w 573771"/>
                <a:gd name="connsiteY3" fmla="*/ 27939 h 27939"/>
              </a:gdLst>
              <a:ahLst/>
              <a:cxnLst>
                <a:cxn ang="0">
                  <a:pos x="connsiteX0" y="connsiteY0"/>
                </a:cxn>
                <a:cxn ang="0">
                  <a:pos x="connsiteX1" y="connsiteY1"/>
                </a:cxn>
                <a:cxn ang="0">
                  <a:pos x="connsiteX2" y="connsiteY2"/>
                </a:cxn>
                <a:cxn ang="0">
                  <a:pos x="connsiteX3" y="connsiteY3"/>
                </a:cxn>
              </a:cxnLst>
              <a:rect l="l" t="t" r="r" b="b"/>
              <a:pathLst>
                <a:path w="573771" h="27939">
                  <a:moveTo>
                    <a:pt x="0" y="0"/>
                  </a:moveTo>
                  <a:lnTo>
                    <a:pt x="573771" y="0"/>
                  </a:lnTo>
                  <a:lnTo>
                    <a:pt x="573771" y="27939"/>
                  </a:lnTo>
                  <a:lnTo>
                    <a:pt x="0" y="27939"/>
                  </a:lnTo>
                  <a:close/>
                </a:path>
              </a:pathLst>
            </a:custGeom>
            <a:solidFill>
              <a:srgbClr val="ABDDD1"/>
            </a:solidFill>
            <a:ln w="364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5FB8DD16-4AD1-4CF6-BE7B-D1656E259009}"/>
                </a:ext>
              </a:extLst>
            </p:cNvPr>
            <p:cNvSpPr/>
            <p:nvPr/>
          </p:nvSpPr>
          <p:spPr>
            <a:xfrm>
              <a:off x="1612592" y="3208341"/>
              <a:ext cx="573771" cy="27939"/>
            </a:xfrm>
            <a:custGeom>
              <a:avLst/>
              <a:gdLst>
                <a:gd name="connsiteX0" fmla="*/ 0 w 573771"/>
                <a:gd name="connsiteY0" fmla="*/ 0 h 27939"/>
                <a:gd name="connsiteX1" fmla="*/ 573771 w 573771"/>
                <a:gd name="connsiteY1" fmla="*/ 0 h 27939"/>
                <a:gd name="connsiteX2" fmla="*/ 573771 w 573771"/>
                <a:gd name="connsiteY2" fmla="*/ 27939 h 27939"/>
                <a:gd name="connsiteX3" fmla="*/ 0 w 573771"/>
                <a:gd name="connsiteY3" fmla="*/ 27939 h 27939"/>
              </a:gdLst>
              <a:ahLst/>
              <a:cxnLst>
                <a:cxn ang="0">
                  <a:pos x="connsiteX0" y="connsiteY0"/>
                </a:cxn>
                <a:cxn ang="0">
                  <a:pos x="connsiteX1" y="connsiteY1"/>
                </a:cxn>
                <a:cxn ang="0">
                  <a:pos x="connsiteX2" y="connsiteY2"/>
                </a:cxn>
                <a:cxn ang="0">
                  <a:pos x="connsiteX3" y="connsiteY3"/>
                </a:cxn>
              </a:cxnLst>
              <a:rect l="l" t="t" r="r" b="b"/>
              <a:pathLst>
                <a:path w="573771" h="27939">
                  <a:moveTo>
                    <a:pt x="0" y="0"/>
                  </a:moveTo>
                  <a:lnTo>
                    <a:pt x="573771" y="0"/>
                  </a:lnTo>
                  <a:lnTo>
                    <a:pt x="573771" y="27939"/>
                  </a:lnTo>
                  <a:lnTo>
                    <a:pt x="0" y="27939"/>
                  </a:lnTo>
                  <a:close/>
                </a:path>
              </a:pathLst>
            </a:custGeom>
            <a:solidFill>
              <a:srgbClr val="8CC6FF"/>
            </a:solidFill>
            <a:ln w="364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85E9E752-137C-4E1A-A5BB-CCEB5A34F56E}"/>
                </a:ext>
              </a:extLst>
            </p:cNvPr>
            <p:cNvSpPr/>
            <p:nvPr/>
          </p:nvSpPr>
          <p:spPr>
            <a:xfrm>
              <a:off x="1612592" y="1922709"/>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8CD64C4F-D0CF-412F-9626-21EE0CE0F10B}"/>
                </a:ext>
              </a:extLst>
            </p:cNvPr>
            <p:cNvSpPr/>
            <p:nvPr/>
          </p:nvSpPr>
          <p:spPr>
            <a:xfrm>
              <a:off x="1612592" y="2229090"/>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2ACF6FD0-CF12-40F3-A75E-75E9B54230BE}"/>
                </a:ext>
              </a:extLst>
            </p:cNvPr>
            <p:cNvSpPr/>
            <p:nvPr/>
          </p:nvSpPr>
          <p:spPr>
            <a:xfrm>
              <a:off x="1612592" y="2535471"/>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2CD2394C-C7CD-4EF8-B4ED-FFA31EBBDE6A}"/>
                </a:ext>
              </a:extLst>
            </p:cNvPr>
            <p:cNvSpPr/>
            <p:nvPr/>
          </p:nvSpPr>
          <p:spPr>
            <a:xfrm>
              <a:off x="1612592" y="2841851"/>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2F2BA29D-8C7F-455B-8E77-7F7F4D6D16C1}"/>
                </a:ext>
              </a:extLst>
            </p:cNvPr>
            <p:cNvSpPr/>
            <p:nvPr/>
          </p:nvSpPr>
          <p:spPr>
            <a:xfrm>
              <a:off x="1612592" y="3148232"/>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8CC6FF"/>
            </a:solidFill>
            <a:ln w="3640"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E2969EF5-E9C9-4921-BCE9-D60DF97C5416}"/>
                </a:ext>
              </a:extLst>
            </p:cNvPr>
            <p:cNvSpPr/>
            <p:nvPr/>
          </p:nvSpPr>
          <p:spPr>
            <a:xfrm>
              <a:off x="1612592" y="1862600"/>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1A27CC3E-F91B-4AA7-8794-1A5700403C4E}"/>
                </a:ext>
              </a:extLst>
            </p:cNvPr>
            <p:cNvSpPr/>
            <p:nvPr/>
          </p:nvSpPr>
          <p:spPr>
            <a:xfrm>
              <a:off x="1612592" y="2168981"/>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89946845-42B0-45B7-9C72-6A1B8A5560B4}"/>
                </a:ext>
              </a:extLst>
            </p:cNvPr>
            <p:cNvSpPr/>
            <p:nvPr/>
          </p:nvSpPr>
          <p:spPr>
            <a:xfrm>
              <a:off x="1612592" y="2475362"/>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4F77DECC-52A9-4578-B2DB-7BA425CFA11E}"/>
                </a:ext>
              </a:extLst>
            </p:cNvPr>
            <p:cNvSpPr/>
            <p:nvPr/>
          </p:nvSpPr>
          <p:spPr>
            <a:xfrm>
              <a:off x="1612592" y="2781742"/>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A0DB9A6C-4F7C-4691-9DD5-8C5113A8F5B6}"/>
                </a:ext>
              </a:extLst>
            </p:cNvPr>
            <p:cNvSpPr/>
            <p:nvPr/>
          </p:nvSpPr>
          <p:spPr>
            <a:xfrm>
              <a:off x="1612592" y="3088123"/>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8CC6FF"/>
            </a:solidFill>
            <a:ln w="364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DCBF7765-FC25-4C2B-83F1-01F82C525CE4}"/>
                </a:ext>
              </a:extLst>
            </p:cNvPr>
            <p:cNvSpPr/>
            <p:nvPr/>
          </p:nvSpPr>
          <p:spPr>
            <a:xfrm>
              <a:off x="1612592" y="1802491"/>
              <a:ext cx="326222" cy="27939"/>
            </a:xfrm>
            <a:custGeom>
              <a:avLst/>
              <a:gdLst>
                <a:gd name="connsiteX0" fmla="*/ 0 w 326222"/>
                <a:gd name="connsiteY0" fmla="*/ 0 h 27939"/>
                <a:gd name="connsiteX1" fmla="*/ 326223 w 326222"/>
                <a:gd name="connsiteY1" fmla="*/ 0 h 27939"/>
                <a:gd name="connsiteX2" fmla="*/ 326223 w 326222"/>
                <a:gd name="connsiteY2" fmla="*/ 27939 h 27939"/>
                <a:gd name="connsiteX3" fmla="*/ 0 w 32622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326222" h="27939">
                  <a:moveTo>
                    <a:pt x="0" y="0"/>
                  </a:moveTo>
                  <a:lnTo>
                    <a:pt x="326223" y="0"/>
                  </a:lnTo>
                  <a:lnTo>
                    <a:pt x="32622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04878874-9966-4BBF-9CC8-084A77AC0D1E}"/>
                </a:ext>
              </a:extLst>
            </p:cNvPr>
            <p:cNvSpPr/>
            <p:nvPr/>
          </p:nvSpPr>
          <p:spPr>
            <a:xfrm>
              <a:off x="1612592" y="2108872"/>
              <a:ext cx="326222" cy="27939"/>
            </a:xfrm>
            <a:custGeom>
              <a:avLst/>
              <a:gdLst>
                <a:gd name="connsiteX0" fmla="*/ 0 w 326222"/>
                <a:gd name="connsiteY0" fmla="*/ 0 h 27939"/>
                <a:gd name="connsiteX1" fmla="*/ 326223 w 326222"/>
                <a:gd name="connsiteY1" fmla="*/ 0 h 27939"/>
                <a:gd name="connsiteX2" fmla="*/ 326223 w 326222"/>
                <a:gd name="connsiteY2" fmla="*/ 27939 h 27939"/>
                <a:gd name="connsiteX3" fmla="*/ 0 w 32622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326222" h="27939">
                  <a:moveTo>
                    <a:pt x="0" y="0"/>
                  </a:moveTo>
                  <a:lnTo>
                    <a:pt x="326223" y="0"/>
                  </a:lnTo>
                  <a:lnTo>
                    <a:pt x="32622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B6E5BAEA-EE33-4BB1-8DA9-E7E7F90AF937}"/>
                </a:ext>
              </a:extLst>
            </p:cNvPr>
            <p:cNvSpPr/>
            <p:nvPr/>
          </p:nvSpPr>
          <p:spPr>
            <a:xfrm>
              <a:off x="1612592" y="2415253"/>
              <a:ext cx="326222" cy="27939"/>
            </a:xfrm>
            <a:custGeom>
              <a:avLst/>
              <a:gdLst>
                <a:gd name="connsiteX0" fmla="*/ 0 w 326222"/>
                <a:gd name="connsiteY0" fmla="*/ 0 h 27939"/>
                <a:gd name="connsiteX1" fmla="*/ 326223 w 326222"/>
                <a:gd name="connsiteY1" fmla="*/ 0 h 27939"/>
                <a:gd name="connsiteX2" fmla="*/ 326223 w 326222"/>
                <a:gd name="connsiteY2" fmla="*/ 27939 h 27939"/>
                <a:gd name="connsiteX3" fmla="*/ 0 w 32622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326222" h="27939">
                  <a:moveTo>
                    <a:pt x="0" y="0"/>
                  </a:moveTo>
                  <a:lnTo>
                    <a:pt x="326223" y="0"/>
                  </a:lnTo>
                  <a:lnTo>
                    <a:pt x="32622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27F1CB70-B53C-46F0-9A2A-BD292FFE5AD6}"/>
                </a:ext>
              </a:extLst>
            </p:cNvPr>
            <p:cNvSpPr/>
            <p:nvPr/>
          </p:nvSpPr>
          <p:spPr>
            <a:xfrm>
              <a:off x="1612592" y="2721633"/>
              <a:ext cx="326222" cy="27939"/>
            </a:xfrm>
            <a:custGeom>
              <a:avLst/>
              <a:gdLst>
                <a:gd name="connsiteX0" fmla="*/ 0 w 326222"/>
                <a:gd name="connsiteY0" fmla="*/ 0 h 27939"/>
                <a:gd name="connsiteX1" fmla="*/ 326223 w 326222"/>
                <a:gd name="connsiteY1" fmla="*/ 0 h 27939"/>
                <a:gd name="connsiteX2" fmla="*/ 326223 w 326222"/>
                <a:gd name="connsiteY2" fmla="*/ 27939 h 27939"/>
                <a:gd name="connsiteX3" fmla="*/ 0 w 32622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326222" h="27939">
                  <a:moveTo>
                    <a:pt x="0" y="0"/>
                  </a:moveTo>
                  <a:lnTo>
                    <a:pt x="326223" y="0"/>
                  </a:lnTo>
                  <a:lnTo>
                    <a:pt x="32622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3891A5B3-8A2C-447F-A66B-FE8E9E0AAEB0}"/>
                </a:ext>
              </a:extLst>
            </p:cNvPr>
            <p:cNvSpPr/>
            <p:nvPr/>
          </p:nvSpPr>
          <p:spPr>
            <a:xfrm>
              <a:off x="1612592" y="3028014"/>
              <a:ext cx="326222" cy="27939"/>
            </a:xfrm>
            <a:custGeom>
              <a:avLst/>
              <a:gdLst>
                <a:gd name="connsiteX0" fmla="*/ 0 w 326222"/>
                <a:gd name="connsiteY0" fmla="*/ 0 h 27939"/>
                <a:gd name="connsiteX1" fmla="*/ 326223 w 326222"/>
                <a:gd name="connsiteY1" fmla="*/ 0 h 27939"/>
                <a:gd name="connsiteX2" fmla="*/ 326223 w 326222"/>
                <a:gd name="connsiteY2" fmla="*/ 27939 h 27939"/>
                <a:gd name="connsiteX3" fmla="*/ 0 w 32622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326222" h="27939">
                  <a:moveTo>
                    <a:pt x="0" y="0"/>
                  </a:moveTo>
                  <a:lnTo>
                    <a:pt x="326223" y="0"/>
                  </a:lnTo>
                  <a:lnTo>
                    <a:pt x="32622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C9613FD1-31B9-4755-8176-444DB197ABAE}"/>
                </a:ext>
              </a:extLst>
            </p:cNvPr>
            <p:cNvSpPr/>
            <p:nvPr/>
          </p:nvSpPr>
          <p:spPr>
            <a:xfrm>
              <a:off x="971600" y="3075175"/>
              <a:ext cx="1402568" cy="347815"/>
            </a:xfrm>
            <a:custGeom>
              <a:avLst/>
              <a:gdLst>
                <a:gd name="connsiteX0" fmla="*/ 0 w 1402568"/>
                <a:gd name="connsiteY0" fmla="*/ 0 h 347815"/>
                <a:gd name="connsiteX1" fmla="*/ 1402568 w 1402568"/>
                <a:gd name="connsiteY1" fmla="*/ 0 h 347815"/>
                <a:gd name="connsiteX2" fmla="*/ 1402568 w 1402568"/>
                <a:gd name="connsiteY2" fmla="*/ 347815 h 347815"/>
                <a:gd name="connsiteX3" fmla="*/ 0 w 1402568"/>
                <a:gd name="connsiteY3" fmla="*/ 347815 h 347815"/>
              </a:gdLst>
              <a:ahLst/>
              <a:cxnLst>
                <a:cxn ang="0">
                  <a:pos x="connsiteX0" y="connsiteY0"/>
                </a:cxn>
                <a:cxn ang="0">
                  <a:pos x="connsiteX1" y="connsiteY1"/>
                </a:cxn>
                <a:cxn ang="0">
                  <a:pos x="connsiteX2" y="connsiteY2"/>
                </a:cxn>
                <a:cxn ang="0">
                  <a:pos x="connsiteX3" y="connsiteY3"/>
                </a:cxn>
              </a:cxnLst>
              <a:rect l="l" t="t" r="r" b="b"/>
              <a:pathLst>
                <a:path w="1402568" h="347815">
                  <a:moveTo>
                    <a:pt x="0" y="0"/>
                  </a:moveTo>
                  <a:lnTo>
                    <a:pt x="1402568" y="0"/>
                  </a:lnTo>
                  <a:lnTo>
                    <a:pt x="1402568" y="347815"/>
                  </a:lnTo>
                  <a:lnTo>
                    <a:pt x="0" y="347815"/>
                  </a:lnTo>
                  <a:close/>
                </a:path>
              </a:pathLst>
            </a:custGeom>
            <a:gradFill flip="none" rotWithShape="1">
              <a:gsLst>
                <a:gs pos="0">
                  <a:schemeClr val="accent1">
                    <a:lumMod val="20000"/>
                    <a:lumOff val="80000"/>
                  </a:schemeClr>
                </a:gs>
                <a:gs pos="100000">
                  <a:srgbClr val="DCF1EC"/>
                </a:gs>
              </a:gsLst>
              <a:lin ang="16200000" scaled="1"/>
              <a:tileRect/>
            </a:gradFill>
            <a:ln w="3640"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91404F8B-DDB9-4B2B-BAFB-B42FFA11668C}"/>
                </a:ext>
              </a:extLst>
            </p:cNvPr>
            <p:cNvSpPr/>
            <p:nvPr/>
          </p:nvSpPr>
          <p:spPr>
            <a:xfrm>
              <a:off x="1342393" y="2076920"/>
              <a:ext cx="209506" cy="209506"/>
            </a:xfrm>
            <a:custGeom>
              <a:avLst/>
              <a:gdLst>
                <a:gd name="connsiteX0" fmla="*/ 181567 w 209506"/>
                <a:gd name="connsiteY0" fmla="*/ 27939 h 209506"/>
                <a:gd name="connsiteX1" fmla="*/ 27939 w 209506"/>
                <a:gd name="connsiteY1" fmla="*/ 27939 h 209506"/>
                <a:gd name="connsiteX2" fmla="*/ 27939 w 209506"/>
                <a:gd name="connsiteY2" fmla="*/ 181567 h 209506"/>
                <a:gd name="connsiteX3" fmla="*/ 181567 w 209506"/>
                <a:gd name="connsiteY3" fmla="*/ 181567 h 209506"/>
                <a:gd name="connsiteX4" fmla="*/ 181567 w 209506"/>
                <a:gd name="connsiteY4" fmla="*/ 27939 h 209506"/>
                <a:gd name="connsiteX5" fmla="*/ 13969 w 209506"/>
                <a:gd name="connsiteY5" fmla="*/ 0 h 209506"/>
                <a:gd name="connsiteX6" fmla="*/ 209506 w 209506"/>
                <a:gd name="connsiteY6" fmla="*/ 0 h 209506"/>
                <a:gd name="connsiteX7" fmla="*/ 209506 w 209506"/>
                <a:gd name="connsiteY7" fmla="*/ 209506 h 209506"/>
                <a:gd name="connsiteX8" fmla="*/ 0 w 209506"/>
                <a:gd name="connsiteY8" fmla="*/ 209506 h 209506"/>
                <a:gd name="connsiteX9" fmla="*/ 0 w 209506"/>
                <a:gd name="connsiteY9" fmla="*/ 0 h 209506"/>
                <a:gd name="connsiteX10" fmla="*/ 13969 w 209506"/>
                <a:gd name="connsiteY10" fmla="*/ 0 h 209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506" h="209506">
                  <a:moveTo>
                    <a:pt x="181567" y="27939"/>
                  </a:moveTo>
                  <a:lnTo>
                    <a:pt x="27939" y="27939"/>
                  </a:lnTo>
                  <a:lnTo>
                    <a:pt x="27939" y="181567"/>
                  </a:lnTo>
                  <a:lnTo>
                    <a:pt x="181567" y="181567"/>
                  </a:lnTo>
                  <a:lnTo>
                    <a:pt x="181567" y="27939"/>
                  </a:lnTo>
                  <a:close/>
                  <a:moveTo>
                    <a:pt x="13969" y="0"/>
                  </a:moveTo>
                  <a:lnTo>
                    <a:pt x="209506" y="0"/>
                  </a:lnTo>
                  <a:lnTo>
                    <a:pt x="209506" y="209506"/>
                  </a:lnTo>
                  <a:lnTo>
                    <a:pt x="0" y="209506"/>
                  </a:lnTo>
                  <a:lnTo>
                    <a:pt x="0" y="0"/>
                  </a:lnTo>
                  <a:lnTo>
                    <a:pt x="13969" y="0"/>
                  </a:lnTo>
                  <a:close/>
                </a:path>
              </a:pathLst>
            </a:custGeom>
            <a:solidFill>
              <a:srgbClr val="486AE5"/>
            </a:solidFill>
            <a:ln w="3640"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CC316D4B-510D-4298-A0E7-DA88E1984A0B}"/>
                </a:ext>
              </a:extLst>
            </p:cNvPr>
            <p:cNvSpPr/>
            <p:nvPr/>
          </p:nvSpPr>
          <p:spPr>
            <a:xfrm>
              <a:off x="1388351" y="2138343"/>
              <a:ext cx="117628" cy="86662"/>
            </a:xfrm>
            <a:custGeom>
              <a:avLst/>
              <a:gdLst>
                <a:gd name="connsiteX0" fmla="*/ 15027 w 117628"/>
                <a:gd name="connsiteY0" fmla="*/ 25568 h 86662"/>
                <a:gd name="connsiteX1" fmla="*/ 46030 w 117628"/>
                <a:gd name="connsiteY1" fmla="*/ 56535 h 86662"/>
                <a:gd name="connsiteX2" fmla="*/ 102565 w 117628"/>
                <a:gd name="connsiteY2" fmla="*/ 0 h 86662"/>
                <a:gd name="connsiteX3" fmla="*/ 117628 w 117628"/>
                <a:gd name="connsiteY3" fmla="*/ 15064 h 86662"/>
                <a:gd name="connsiteX4" fmla="*/ 46030 w 117628"/>
                <a:gd name="connsiteY4" fmla="*/ 86662 h 86662"/>
                <a:gd name="connsiteX5" fmla="*/ 0 w 117628"/>
                <a:gd name="connsiteY5" fmla="*/ 40595 h 8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628" h="86662">
                  <a:moveTo>
                    <a:pt x="15027" y="25568"/>
                  </a:moveTo>
                  <a:lnTo>
                    <a:pt x="46030" y="56535"/>
                  </a:lnTo>
                  <a:lnTo>
                    <a:pt x="102565" y="0"/>
                  </a:lnTo>
                  <a:lnTo>
                    <a:pt x="117628" y="15064"/>
                  </a:lnTo>
                  <a:lnTo>
                    <a:pt x="46030" y="86662"/>
                  </a:lnTo>
                  <a:lnTo>
                    <a:pt x="0" y="40595"/>
                  </a:lnTo>
                  <a:close/>
                </a:path>
              </a:pathLst>
            </a:custGeom>
            <a:solidFill>
              <a:srgbClr val="8CC6FF"/>
            </a:solidFill>
            <a:ln w="3640"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3395B8A7-5E0C-4DF7-A3AF-800BD9447958}"/>
                </a:ext>
              </a:extLst>
            </p:cNvPr>
            <p:cNvSpPr/>
            <p:nvPr/>
          </p:nvSpPr>
          <p:spPr>
            <a:xfrm>
              <a:off x="1342393" y="2383301"/>
              <a:ext cx="209506" cy="209506"/>
            </a:xfrm>
            <a:custGeom>
              <a:avLst/>
              <a:gdLst>
                <a:gd name="connsiteX0" fmla="*/ 181567 w 209506"/>
                <a:gd name="connsiteY0" fmla="*/ 27939 h 209506"/>
                <a:gd name="connsiteX1" fmla="*/ 27939 w 209506"/>
                <a:gd name="connsiteY1" fmla="*/ 27939 h 209506"/>
                <a:gd name="connsiteX2" fmla="*/ 27939 w 209506"/>
                <a:gd name="connsiteY2" fmla="*/ 181567 h 209506"/>
                <a:gd name="connsiteX3" fmla="*/ 181567 w 209506"/>
                <a:gd name="connsiteY3" fmla="*/ 181567 h 209506"/>
                <a:gd name="connsiteX4" fmla="*/ 181567 w 209506"/>
                <a:gd name="connsiteY4" fmla="*/ 27939 h 209506"/>
                <a:gd name="connsiteX5" fmla="*/ 13969 w 209506"/>
                <a:gd name="connsiteY5" fmla="*/ 0 h 209506"/>
                <a:gd name="connsiteX6" fmla="*/ 209506 w 209506"/>
                <a:gd name="connsiteY6" fmla="*/ 0 h 209506"/>
                <a:gd name="connsiteX7" fmla="*/ 209506 w 209506"/>
                <a:gd name="connsiteY7" fmla="*/ 209506 h 209506"/>
                <a:gd name="connsiteX8" fmla="*/ 0 w 209506"/>
                <a:gd name="connsiteY8" fmla="*/ 209506 h 209506"/>
                <a:gd name="connsiteX9" fmla="*/ 0 w 209506"/>
                <a:gd name="connsiteY9" fmla="*/ 0 h 209506"/>
                <a:gd name="connsiteX10" fmla="*/ 13969 w 209506"/>
                <a:gd name="connsiteY10" fmla="*/ 0 h 209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506" h="209506">
                  <a:moveTo>
                    <a:pt x="181567" y="27939"/>
                  </a:moveTo>
                  <a:lnTo>
                    <a:pt x="27939" y="27939"/>
                  </a:lnTo>
                  <a:lnTo>
                    <a:pt x="27939" y="181567"/>
                  </a:lnTo>
                  <a:lnTo>
                    <a:pt x="181567" y="181567"/>
                  </a:lnTo>
                  <a:lnTo>
                    <a:pt x="181567" y="27939"/>
                  </a:lnTo>
                  <a:close/>
                  <a:moveTo>
                    <a:pt x="13969" y="0"/>
                  </a:moveTo>
                  <a:lnTo>
                    <a:pt x="209506" y="0"/>
                  </a:lnTo>
                  <a:lnTo>
                    <a:pt x="209506" y="209506"/>
                  </a:lnTo>
                  <a:lnTo>
                    <a:pt x="0" y="209506"/>
                  </a:lnTo>
                  <a:lnTo>
                    <a:pt x="0" y="0"/>
                  </a:lnTo>
                  <a:lnTo>
                    <a:pt x="13969" y="0"/>
                  </a:lnTo>
                  <a:close/>
                </a:path>
              </a:pathLst>
            </a:custGeom>
            <a:solidFill>
              <a:srgbClr val="486AE5"/>
            </a:solidFill>
            <a:ln w="3640"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C18E795A-D27B-4474-B503-A1227084D429}"/>
                </a:ext>
              </a:extLst>
            </p:cNvPr>
            <p:cNvSpPr/>
            <p:nvPr/>
          </p:nvSpPr>
          <p:spPr>
            <a:xfrm>
              <a:off x="1388351" y="2444723"/>
              <a:ext cx="117628" cy="86661"/>
            </a:xfrm>
            <a:custGeom>
              <a:avLst/>
              <a:gdLst>
                <a:gd name="connsiteX0" fmla="*/ 15027 w 117628"/>
                <a:gd name="connsiteY0" fmla="*/ 25568 h 86661"/>
                <a:gd name="connsiteX1" fmla="*/ 46030 w 117628"/>
                <a:gd name="connsiteY1" fmla="*/ 56535 h 86661"/>
                <a:gd name="connsiteX2" fmla="*/ 102565 w 117628"/>
                <a:gd name="connsiteY2" fmla="*/ 0 h 86661"/>
                <a:gd name="connsiteX3" fmla="*/ 117628 w 117628"/>
                <a:gd name="connsiteY3" fmla="*/ 15064 h 86661"/>
                <a:gd name="connsiteX4" fmla="*/ 46030 w 117628"/>
                <a:gd name="connsiteY4" fmla="*/ 86662 h 86661"/>
                <a:gd name="connsiteX5" fmla="*/ 0 w 117628"/>
                <a:gd name="connsiteY5" fmla="*/ 40595 h 86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628" h="86661">
                  <a:moveTo>
                    <a:pt x="15027" y="25568"/>
                  </a:moveTo>
                  <a:lnTo>
                    <a:pt x="46030" y="56535"/>
                  </a:lnTo>
                  <a:lnTo>
                    <a:pt x="102565" y="0"/>
                  </a:lnTo>
                  <a:lnTo>
                    <a:pt x="117628" y="15064"/>
                  </a:lnTo>
                  <a:lnTo>
                    <a:pt x="46030" y="86662"/>
                  </a:lnTo>
                  <a:lnTo>
                    <a:pt x="0" y="40595"/>
                  </a:lnTo>
                  <a:close/>
                </a:path>
              </a:pathLst>
            </a:custGeom>
            <a:solidFill>
              <a:srgbClr val="8CC6FF"/>
            </a:solidFill>
            <a:ln w="3640" cap="flat">
              <a:noFill/>
              <a:prstDash val="solid"/>
              <a:miter/>
            </a:ln>
          </p:spPr>
          <p:txBody>
            <a:bodyPr rtlCol="0" anchor="ctr"/>
            <a:lstStyle/>
            <a:p>
              <a:endParaRPr lang="en-US"/>
            </a:p>
          </p:txBody>
        </p:sp>
      </p:grpSp>
      <p:pic>
        <p:nvPicPr>
          <p:cNvPr id="3" name="Picture 2">
            <a:extLst>
              <a:ext uri="{FF2B5EF4-FFF2-40B4-BE49-F238E27FC236}">
                <a16:creationId xmlns:a16="http://schemas.microsoft.com/office/drawing/2014/main" id="{334CEB69-7CD0-426D-B299-4E18C3EFFBAE}"/>
              </a:ext>
            </a:extLst>
          </p:cNvPr>
          <p:cNvPicPr>
            <a:picLocks noChangeAspect="1"/>
          </p:cNvPicPr>
          <p:nvPr/>
        </p:nvPicPr>
        <p:blipFill>
          <a:blip r:embed="rId3"/>
          <a:stretch>
            <a:fillRect/>
          </a:stretch>
        </p:blipFill>
        <p:spPr>
          <a:xfrm>
            <a:off x="107504" y="131233"/>
            <a:ext cx="5244444" cy="4850793"/>
          </a:xfrm>
          <a:prstGeom prst="rect">
            <a:avLst/>
          </a:prstGeom>
        </p:spPr>
      </p:pic>
      <p:sp>
        <p:nvSpPr>
          <p:cNvPr id="63" name="Content Placeholder 4">
            <a:extLst>
              <a:ext uri="{FF2B5EF4-FFF2-40B4-BE49-F238E27FC236}">
                <a16:creationId xmlns:a16="http://schemas.microsoft.com/office/drawing/2014/main" id="{2818E309-CE24-45E0-8F37-EFD6121F7540}"/>
              </a:ext>
            </a:extLst>
          </p:cNvPr>
          <p:cNvSpPr>
            <a:spLocks noGrp="1"/>
          </p:cNvSpPr>
          <p:nvPr>
            <p:ph idx="1"/>
          </p:nvPr>
        </p:nvSpPr>
        <p:spPr>
          <a:xfrm>
            <a:off x="150168" y="772181"/>
            <a:ext cx="8880701" cy="4117320"/>
          </a:xfrm>
        </p:spPr>
        <p:txBody>
          <a:bodyPr>
            <a:normAutofit/>
          </a:bodyPr>
          <a:lstStyle/>
          <a:p>
            <a:r>
              <a:rPr lang="en-US" sz="1800" dirty="0"/>
              <a:t>Introduction</a:t>
            </a:r>
          </a:p>
          <a:p>
            <a:r>
              <a:rPr lang="en-US" sz="1800" dirty="0"/>
              <a:t>The sample staff users, patrons and items</a:t>
            </a:r>
          </a:p>
          <a:p>
            <a:r>
              <a:rPr lang="en-US" sz="1800" dirty="0"/>
              <a:t>Patrons can loan items only according to their scope (existed already and not parameter-dependent)</a:t>
            </a:r>
          </a:p>
          <a:p>
            <a:r>
              <a:rPr lang="en-US" sz="1800" dirty="0"/>
              <a:t>Staff users can loan to patrons only items associated with a circulation desk for which they have permission (existed already and not parameter-dependent)</a:t>
            </a:r>
          </a:p>
          <a:p>
            <a:r>
              <a:rPr lang="en-US" sz="1800" dirty="0"/>
              <a:t>Viewing patron loans restricted by library (</a:t>
            </a:r>
            <a:r>
              <a:rPr lang="en-US" sz="1800" b="1" dirty="0">
                <a:solidFill>
                  <a:srgbClr val="FF0000"/>
                </a:solidFill>
              </a:rPr>
              <a:t>New</a:t>
            </a:r>
            <a:r>
              <a:rPr lang="en-US" sz="1800" dirty="0"/>
              <a:t>)</a:t>
            </a:r>
          </a:p>
          <a:p>
            <a:r>
              <a:rPr lang="en-US" sz="1800" dirty="0"/>
              <a:t>Viewing patron requests restricted by library (</a:t>
            </a:r>
            <a:r>
              <a:rPr lang="en-US" sz="1800" b="1" dirty="0">
                <a:solidFill>
                  <a:srgbClr val="FF0000"/>
                </a:solidFill>
              </a:rPr>
              <a:t>New</a:t>
            </a:r>
            <a:r>
              <a:rPr lang="en-US" sz="1800" dirty="0"/>
              <a:t>)</a:t>
            </a:r>
          </a:p>
          <a:p>
            <a:r>
              <a:rPr lang="en-US" sz="1800" dirty="0"/>
              <a:t>Creating and Viewing Fines and Fees restricted by library (</a:t>
            </a:r>
            <a:r>
              <a:rPr lang="en-US" sz="1800" b="1" dirty="0">
                <a:solidFill>
                  <a:srgbClr val="FF0000"/>
                </a:solidFill>
              </a:rPr>
              <a:t>New</a:t>
            </a:r>
            <a:r>
              <a:rPr lang="en-US" sz="1800" dirty="0"/>
              <a:t>)</a:t>
            </a:r>
          </a:p>
          <a:p>
            <a:r>
              <a:rPr lang="en-US" sz="1800" dirty="0"/>
              <a:t>Creating and Viewing Notes restricted by library (</a:t>
            </a:r>
            <a:r>
              <a:rPr lang="en-US" sz="1800" b="1" dirty="0">
                <a:solidFill>
                  <a:srgbClr val="FF0000"/>
                </a:solidFill>
              </a:rPr>
              <a:t>New</a:t>
            </a:r>
            <a:r>
              <a:rPr lang="en-US" sz="1800" dirty="0"/>
              <a:t>)</a:t>
            </a:r>
          </a:p>
          <a:p>
            <a:r>
              <a:rPr lang="en-US" sz="1800" dirty="0"/>
              <a:t>Creating and Viewing Blocks restricted by library (</a:t>
            </a:r>
            <a:r>
              <a:rPr lang="en-US" sz="1800" b="1" dirty="0">
                <a:solidFill>
                  <a:srgbClr val="FF0000"/>
                </a:solidFill>
              </a:rPr>
              <a:t>New</a:t>
            </a:r>
            <a:r>
              <a:rPr lang="en-US" sz="1800" dirty="0"/>
              <a:t>)</a:t>
            </a:r>
          </a:p>
          <a:p>
            <a:r>
              <a:rPr lang="en-US" sz="1800" dirty="0"/>
              <a:t>Creating and Viewing Attachments restricted by library (</a:t>
            </a:r>
            <a:r>
              <a:rPr lang="en-US" sz="1800" b="1" dirty="0">
                <a:solidFill>
                  <a:srgbClr val="FF0000"/>
                </a:solidFill>
              </a:rPr>
              <a:t>New</a:t>
            </a:r>
            <a:r>
              <a:rPr lang="en-US" sz="1800" dirty="0"/>
              <a:t>)</a:t>
            </a:r>
          </a:p>
          <a:p>
            <a:endParaRPr lang="en-US" sz="1800" dirty="0"/>
          </a:p>
          <a:p>
            <a:endParaRPr lang="en-US" sz="1800" dirty="0"/>
          </a:p>
        </p:txBody>
      </p:sp>
      <p:sp>
        <p:nvSpPr>
          <p:cNvPr id="2" name="TextBox 1">
            <a:extLst>
              <a:ext uri="{FF2B5EF4-FFF2-40B4-BE49-F238E27FC236}">
                <a16:creationId xmlns:a16="http://schemas.microsoft.com/office/drawing/2014/main" id="{6FF7515E-B199-41BA-92B5-95550EC245BB}"/>
              </a:ext>
            </a:extLst>
          </p:cNvPr>
          <p:cNvSpPr txBox="1"/>
          <p:nvPr/>
        </p:nvSpPr>
        <p:spPr>
          <a:xfrm>
            <a:off x="4572000" y="131233"/>
            <a:ext cx="4032448" cy="1200329"/>
          </a:xfrm>
          <a:prstGeom prst="rect">
            <a:avLst/>
          </a:prstGeom>
          <a:solidFill>
            <a:srgbClr val="FFFF00"/>
          </a:solidFill>
          <a:ln>
            <a:solidFill>
              <a:schemeClr val="accent1"/>
            </a:solidFill>
          </a:ln>
        </p:spPr>
        <p:txBody>
          <a:bodyPr wrap="square" rtlCol="0">
            <a:spAutoFit/>
          </a:bodyPr>
          <a:lstStyle/>
          <a:p>
            <a:r>
              <a:rPr lang="en-US" dirty="0"/>
              <a:t>All features listed here as “New” require that a system-wide customer parameter be defined.  To have this parameter defined please contact Ex Libris support.</a:t>
            </a:r>
          </a:p>
        </p:txBody>
      </p:sp>
    </p:spTree>
    <p:extLst>
      <p:ext uri="{BB962C8B-B14F-4D97-AF65-F5344CB8AC3E}">
        <p14:creationId xmlns:p14="http://schemas.microsoft.com/office/powerpoint/2010/main" val="3267142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62243-1805-4961-BBF6-F2E5FF1B81BA}"/>
              </a:ext>
            </a:extLst>
          </p:cNvPr>
          <p:cNvSpPr>
            <a:spLocks noGrp="1"/>
          </p:cNvSpPr>
          <p:nvPr>
            <p:ph type="ctrTitle"/>
          </p:nvPr>
        </p:nvSpPr>
        <p:spPr/>
        <p:txBody>
          <a:bodyPr/>
          <a:lstStyle/>
          <a:p>
            <a:r>
              <a:rPr lang="en-US" dirty="0"/>
              <a:t>Introduction</a:t>
            </a:r>
          </a:p>
        </p:txBody>
      </p:sp>
    </p:spTree>
    <p:extLst>
      <p:ext uri="{BB962C8B-B14F-4D97-AF65-F5344CB8AC3E}">
        <p14:creationId xmlns:p14="http://schemas.microsoft.com/office/powerpoint/2010/main" val="3864456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Introduction</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p:txBody>
          <a:bodyPr>
            <a:normAutofit lnSpcReduction="10000"/>
          </a:bodyPr>
          <a:lstStyle/>
          <a:p>
            <a:r>
              <a:rPr lang="en-US" dirty="0"/>
              <a:t>In order to ensure patron privacy in Alma, a full separation of user and fulfillment activities by libraries has been established.</a:t>
            </a:r>
          </a:p>
          <a:p>
            <a:r>
              <a:rPr lang="en-US" dirty="0"/>
              <a:t>A patron’s activities and entities are associated with a specific library, and then can be viewed only by staff users with permissions in the specific library.</a:t>
            </a:r>
          </a:p>
          <a:p>
            <a:r>
              <a:rPr lang="en-US" dirty="0"/>
              <a:t>In this manner, for example, a patron's loans, requests, fines and fees, attachments, notes, etc. in the Law Library can only be viewed by a staff user associated with the Law Library.  A staff user associated only with the Medical Library will not be able to view them.</a:t>
            </a:r>
          </a:p>
          <a:p>
            <a:endParaRPr lang="en-US" dirty="0"/>
          </a:p>
          <a:p>
            <a:endParaRPr lang="en-US" dirty="0"/>
          </a:p>
        </p:txBody>
      </p:sp>
    </p:spTree>
    <p:extLst>
      <p:ext uri="{BB962C8B-B14F-4D97-AF65-F5344CB8AC3E}">
        <p14:creationId xmlns:p14="http://schemas.microsoft.com/office/powerpoint/2010/main" val="2862141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Introduction</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p:txBody>
          <a:bodyPr>
            <a:normAutofit/>
          </a:bodyPr>
          <a:lstStyle/>
          <a:p>
            <a:r>
              <a:rPr lang="en-US" dirty="0"/>
              <a:t>This functionality is dependent on a parameter in Alma.</a:t>
            </a:r>
          </a:p>
          <a:p>
            <a:r>
              <a:rPr lang="en-US" dirty="0"/>
              <a:t>If the institution desires to use this functionality a case should be opened for Ex Libris support.</a:t>
            </a:r>
          </a:p>
          <a:p>
            <a:r>
              <a:rPr lang="en-US" dirty="0"/>
              <a:t>Note that the ability to loan to a patron only items from a specific library has always existed in Alma and is not dependent on any specific parameter.  It is dependent on the scope of the “Patron” role.  This is included in this presentation because even though it is not new, it still is an aspect of “Library Independence”.</a:t>
            </a:r>
          </a:p>
          <a:p>
            <a:endParaRPr lang="en-US" dirty="0"/>
          </a:p>
          <a:p>
            <a:endParaRPr lang="en-US" dirty="0"/>
          </a:p>
        </p:txBody>
      </p:sp>
    </p:spTree>
    <p:extLst>
      <p:ext uri="{BB962C8B-B14F-4D97-AF65-F5344CB8AC3E}">
        <p14:creationId xmlns:p14="http://schemas.microsoft.com/office/powerpoint/2010/main" val="3026473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62243-1805-4961-BBF6-F2E5FF1B81BA}"/>
              </a:ext>
            </a:extLst>
          </p:cNvPr>
          <p:cNvSpPr>
            <a:spLocks noGrp="1"/>
          </p:cNvSpPr>
          <p:nvPr>
            <p:ph type="ctrTitle"/>
          </p:nvPr>
        </p:nvSpPr>
        <p:spPr/>
        <p:txBody>
          <a:bodyPr/>
          <a:lstStyle/>
          <a:p>
            <a:r>
              <a:rPr lang="en-US" dirty="0"/>
              <a:t>The sample staff users, patrons and items. </a:t>
            </a:r>
          </a:p>
        </p:txBody>
      </p:sp>
    </p:spTree>
    <p:extLst>
      <p:ext uri="{BB962C8B-B14F-4D97-AF65-F5344CB8AC3E}">
        <p14:creationId xmlns:p14="http://schemas.microsoft.com/office/powerpoint/2010/main" val="1818323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The sample staff users, patrons and items</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p:txBody>
          <a:bodyPr>
            <a:normAutofit/>
          </a:bodyPr>
          <a:lstStyle/>
          <a:p>
            <a:r>
              <a:rPr lang="en-US" dirty="0"/>
              <a:t>Staff user Jethro Bodine is associated with the Medical Library.</a:t>
            </a:r>
          </a:p>
          <a:p>
            <a:r>
              <a:rPr lang="en-US" dirty="0"/>
              <a:t>He has the following roles and scopes:</a:t>
            </a:r>
          </a:p>
          <a:p>
            <a:pPr lvl="1"/>
            <a:r>
              <a:rPr lang="en-US" dirty="0"/>
              <a:t>User Manager in scope Medical Library</a:t>
            </a:r>
          </a:p>
          <a:p>
            <a:pPr lvl="1"/>
            <a:r>
              <a:rPr lang="en-US" dirty="0"/>
              <a:t>Requests Operator in scope Medical Library</a:t>
            </a:r>
          </a:p>
          <a:p>
            <a:pPr lvl="1"/>
            <a:r>
              <a:rPr lang="en-US" dirty="0"/>
              <a:t>Circulation Desk Manager in scope Medical Library</a:t>
            </a:r>
          </a:p>
          <a:p>
            <a:pPr lvl="1"/>
            <a:r>
              <a:rPr lang="en-US" dirty="0"/>
              <a:t>Circulation Desk Operator in scope Medical Library</a:t>
            </a:r>
          </a:p>
          <a:p>
            <a:endParaRPr lang="en-US" dirty="0"/>
          </a:p>
        </p:txBody>
      </p:sp>
    </p:spTree>
    <p:extLst>
      <p:ext uri="{BB962C8B-B14F-4D97-AF65-F5344CB8AC3E}">
        <p14:creationId xmlns:p14="http://schemas.microsoft.com/office/powerpoint/2010/main" val="48876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The sample staff users, patrons and items</a:t>
            </a:r>
          </a:p>
        </p:txBody>
      </p:sp>
      <p:pic>
        <p:nvPicPr>
          <p:cNvPr id="7" name="Picture 6">
            <a:extLst>
              <a:ext uri="{FF2B5EF4-FFF2-40B4-BE49-F238E27FC236}">
                <a16:creationId xmlns:a16="http://schemas.microsoft.com/office/drawing/2014/main" id="{32D1B495-D473-462D-9075-1A237DDA4D3F}"/>
              </a:ext>
            </a:extLst>
          </p:cNvPr>
          <p:cNvPicPr>
            <a:picLocks noChangeAspect="1"/>
          </p:cNvPicPr>
          <p:nvPr/>
        </p:nvPicPr>
        <p:blipFill>
          <a:blip r:embed="rId2"/>
          <a:stretch>
            <a:fillRect/>
          </a:stretch>
        </p:blipFill>
        <p:spPr>
          <a:xfrm>
            <a:off x="0" y="602668"/>
            <a:ext cx="9144000" cy="960970"/>
          </a:xfrm>
          <a:prstGeom prst="rect">
            <a:avLst/>
          </a:prstGeom>
        </p:spPr>
      </p:pic>
      <p:sp>
        <p:nvSpPr>
          <p:cNvPr id="10" name="Rectangle 9">
            <a:extLst>
              <a:ext uri="{FF2B5EF4-FFF2-40B4-BE49-F238E27FC236}">
                <a16:creationId xmlns:a16="http://schemas.microsoft.com/office/drawing/2014/main" id="{9E0D696D-1E95-48E7-AE07-CA5E7957ABE2}"/>
              </a:ext>
            </a:extLst>
          </p:cNvPr>
          <p:cNvSpPr/>
          <p:nvPr/>
        </p:nvSpPr>
        <p:spPr>
          <a:xfrm>
            <a:off x="611560" y="646479"/>
            <a:ext cx="1008112" cy="2690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AD1B8DB-06F4-41AD-B6C6-C1E73BC11E81}"/>
              </a:ext>
            </a:extLst>
          </p:cNvPr>
          <p:cNvPicPr>
            <a:picLocks noChangeAspect="1"/>
          </p:cNvPicPr>
          <p:nvPr/>
        </p:nvPicPr>
        <p:blipFill>
          <a:blip r:embed="rId3"/>
          <a:stretch>
            <a:fillRect/>
          </a:stretch>
        </p:blipFill>
        <p:spPr>
          <a:xfrm>
            <a:off x="0" y="1563638"/>
            <a:ext cx="9144000" cy="3377856"/>
          </a:xfrm>
          <a:prstGeom prst="rect">
            <a:avLst/>
          </a:prstGeom>
        </p:spPr>
      </p:pic>
    </p:spTree>
    <p:extLst>
      <p:ext uri="{BB962C8B-B14F-4D97-AF65-F5344CB8AC3E}">
        <p14:creationId xmlns:p14="http://schemas.microsoft.com/office/powerpoint/2010/main" val="151644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The sample staff users, patrons and items</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p:txBody>
          <a:bodyPr>
            <a:normAutofit/>
          </a:bodyPr>
          <a:lstStyle/>
          <a:p>
            <a:r>
              <a:rPr lang="en-US" dirty="0"/>
              <a:t>Staff user Elly May </a:t>
            </a:r>
            <a:r>
              <a:rPr lang="en-US" dirty="0" err="1"/>
              <a:t>Clampett</a:t>
            </a:r>
            <a:r>
              <a:rPr lang="en-US" dirty="0"/>
              <a:t> is associated with the Law Library.</a:t>
            </a:r>
          </a:p>
          <a:p>
            <a:r>
              <a:rPr lang="en-US" dirty="0"/>
              <a:t>She has the following roles and scopes:</a:t>
            </a:r>
          </a:p>
          <a:p>
            <a:pPr lvl="1"/>
            <a:r>
              <a:rPr lang="en-US" dirty="0"/>
              <a:t>User Manager in scope Law Library</a:t>
            </a:r>
          </a:p>
          <a:p>
            <a:pPr lvl="1"/>
            <a:r>
              <a:rPr lang="en-US" dirty="0"/>
              <a:t>Requests Operator in scope Law Library</a:t>
            </a:r>
          </a:p>
          <a:p>
            <a:pPr lvl="1"/>
            <a:r>
              <a:rPr lang="en-US" dirty="0"/>
              <a:t>Circulation Desk Manager in scope Law Library</a:t>
            </a:r>
          </a:p>
          <a:p>
            <a:pPr lvl="1"/>
            <a:r>
              <a:rPr lang="en-US" dirty="0"/>
              <a:t>Circulation Desk Operator in scope Law Library</a:t>
            </a:r>
          </a:p>
          <a:p>
            <a:endParaRPr lang="en-US" dirty="0"/>
          </a:p>
        </p:txBody>
      </p:sp>
    </p:spTree>
    <p:extLst>
      <p:ext uri="{BB962C8B-B14F-4D97-AF65-F5344CB8AC3E}">
        <p14:creationId xmlns:p14="http://schemas.microsoft.com/office/powerpoint/2010/main" val="2351469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The sample staff users, patrons and items</a:t>
            </a:r>
          </a:p>
        </p:txBody>
      </p:sp>
      <p:pic>
        <p:nvPicPr>
          <p:cNvPr id="7" name="Picture 6">
            <a:extLst>
              <a:ext uri="{FF2B5EF4-FFF2-40B4-BE49-F238E27FC236}">
                <a16:creationId xmlns:a16="http://schemas.microsoft.com/office/drawing/2014/main" id="{E06F51F4-1A5A-48AE-BB2C-9E52D0D25088}"/>
              </a:ext>
            </a:extLst>
          </p:cNvPr>
          <p:cNvPicPr>
            <a:picLocks noChangeAspect="1"/>
          </p:cNvPicPr>
          <p:nvPr/>
        </p:nvPicPr>
        <p:blipFill>
          <a:blip r:embed="rId2"/>
          <a:stretch>
            <a:fillRect/>
          </a:stretch>
        </p:blipFill>
        <p:spPr>
          <a:xfrm>
            <a:off x="0" y="627534"/>
            <a:ext cx="9144000" cy="1002890"/>
          </a:xfrm>
          <a:prstGeom prst="rect">
            <a:avLst/>
          </a:prstGeom>
        </p:spPr>
      </p:pic>
      <p:sp>
        <p:nvSpPr>
          <p:cNvPr id="10" name="Rectangle 9">
            <a:extLst>
              <a:ext uri="{FF2B5EF4-FFF2-40B4-BE49-F238E27FC236}">
                <a16:creationId xmlns:a16="http://schemas.microsoft.com/office/drawing/2014/main" id="{1F59C5D3-C555-42E7-A0FB-5420F27EB2DA}"/>
              </a:ext>
            </a:extLst>
          </p:cNvPr>
          <p:cNvSpPr/>
          <p:nvPr/>
        </p:nvSpPr>
        <p:spPr>
          <a:xfrm>
            <a:off x="611560" y="675955"/>
            <a:ext cx="1008112" cy="2690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2A29B88-0D0D-4A2F-B372-58123F521925}"/>
              </a:ext>
            </a:extLst>
          </p:cNvPr>
          <p:cNvPicPr>
            <a:picLocks noChangeAspect="1"/>
          </p:cNvPicPr>
          <p:nvPr/>
        </p:nvPicPr>
        <p:blipFill>
          <a:blip r:embed="rId3"/>
          <a:stretch>
            <a:fillRect/>
          </a:stretch>
        </p:blipFill>
        <p:spPr>
          <a:xfrm>
            <a:off x="0" y="1635646"/>
            <a:ext cx="9144000" cy="3180935"/>
          </a:xfrm>
          <a:prstGeom prst="rect">
            <a:avLst/>
          </a:prstGeom>
        </p:spPr>
      </p:pic>
    </p:spTree>
    <p:extLst>
      <p:ext uri="{BB962C8B-B14F-4D97-AF65-F5344CB8AC3E}">
        <p14:creationId xmlns:p14="http://schemas.microsoft.com/office/powerpoint/2010/main" val="4241580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The sample staff users, patrons and items</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p:txBody>
          <a:bodyPr>
            <a:normAutofit/>
          </a:bodyPr>
          <a:lstStyle/>
          <a:p>
            <a:r>
              <a:rPr lang="en-US" dirty="0"/>
              <a:t>Patron Marsha Brady has role “Patron” in the Medical Library.</a:t>
            </a:r>
          </a:p>
          <a:p>
            <a:r>
              <a:rPr lang="en-US" dirty="0"/>
              <a:t>Patron Greg Brady has role “Patron” in the Law Library.</a:t>
            </a:r>
          </a:p>
          <a:p>
            <a:r>
              <a:rPr lang="en-US" dirty="0"/>
              <a:t>Patron Moshe Ben </a:t>
            </a:r>
            <a:r>
              <a:rPr lang="en-US" dirty="0" err="1"/>
              <a:t>Maimon</a:t>
            </a:r>
            <a:r>
              <a:rPr lang="en-US" dirty="0"/>
              <a:t> has role “Patron” in the Medical Library  </a:t>
            </a:r>
            <a:r>
              <a:rPr lang="en-US" b="1" dirty="0"/>
              <a:t>and</a:t>
            </a:r>
            <a:r>
              <a:rPr lang="en-US" dirty="0"/>
              <a:t> the Law Library.</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495896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The sample staff users, patrons and items</a:t>
            </a:r>
          </a:p>
        </p:txBody>
      </p:sp>
      <p:pic>
        <p:nvPicPr>
          <p:cNvPr id="7" name="Picture 6">
            <a:extLst>
              <a:ext uri="{FF2B5EF4-FFF2-40B4-BE49-F238E27FC236}">
                <a16:creationId xmlns:a16="http://schemas.microsoft.com/office/drawing/2014/main" id="{8F9A4DC2-2EBF-40D8-830E-2D026A485A8F}"/>
              </a:ext>
            </a:extLst>
          </p:cNvPr>
          <p:cNvPicPr>
            <a:picLocks noChangeAspect="1"/>
          </p:cNvPicPr>
          <p:nvPr/>
        </p:nvPicPr>
        <p:blipFill>
          <a:blip r:embed="rId2"/>
          <a:stretch>
            <a:fillRect/>
          </a:stretch>
        </p:blipFill>
        <p:spPr>
          <a:xfrm>
            <a:off x="0" y="1347614"/>
            <a:ext cx="9144000" cy="970716"/>
          </a:xfrm>
          <a:prstGeom prst="rect">
            <a:avLst/>
          </a:prstGeom>
        </p:spPr>
      </p:pic>
      <p:pic>
        <p:nvPicPr>
          <p:cNvPr id="9" name="Picture 8">
            <a:extLst>
              <a:ext uri="{FF2B5EF4-FFF2-40B4-BE49-F238E27FC236}">
                <a16:creationId xmlns:a16="http://schemas.microsoft.com/office/drawing/2014/main" id="{F8AC5F7C-20E8-42E1-9610-4FEF71D7B749}"/>
              </a:ext>
            </a:extLst>
          </p:cNvPr>
          <p:cNvPicPr>
            <a:picLocks noChangeAspect="1"/>
          </p:cNvPicPr>
          <p:nvPr/>
        </p:nvPicPr>
        <p:blipFill>
          <a:blip r:embed="rId3"/>
          <a:stretch>
            <a:fillRect/>
          </a:stretch>
        </p:blipFill>
        <p:spPr>
          <a:xfrm>
            <a:off x="0" y="2283718"/>
            <a:ext cx="9144000" cy="1792497"/>
          </a:xfrm>
          <a:prstGeom prst="rect">
            <a:avLst/>
          </a:prstGeom>
        </p:spPr>
      </p:pic>
      <p:sp>
        <p:nvSpPr>
          <p:cNvPr id="10" name="Rectangle 9">
            <a:extLst>
              <a:ext uri="{FF2B5EF4-FFF2-40B4-BE49-F238E27FC236}">
                <a16:creationId xmlns:a16="http://schemas.microsoft.com/office/drawing/2014/main" id="{1484601B-B76F-49C3-AD73-3909561EB3D5}"/>
              </a:ext>
            </a:extLst>
          </p:cNvPr>
          <p:cNvSpPr/>
          <p:nvPr/>
        </p:nvSpPr>
        <p:spPr>
          <a:xfrm>
            <a:off x="683568" y="1369431"/>
            <a:ext cx="864096" cy="2981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noFill/>
            </a:endParaRPr>
          </a:p>
        </p:txBody>
      </p:sp>
      <p:sp>
        <p:nvSpPr>
          <p:cNvPr id="11" name="Rectangle 10">
            <a:extLst>
              <a:ext uri="{FF2B5EF4-FFF2-40B4-BE49-F238E27FC236}">
                <a16:creationId xmlns:a16="http://schemas.microsoft.com/office/drawing/2014/main" id="{50E6F012-200F-4D48-9066-38AAE57A8755}"/>
              </a:ext>
            </a:extLst>
          </p:cNvPr>
          <p:cNvSpPr/>
          <p:nvPr/>
        </p:nvSpPr>
        <p:spPr>
          <a:xfrm>
            <a:off x="4576104" y="3558596"/>
            <a:ext cx="931999" cy="2981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noFill/>
            </a:endParaRPr>
          </a:p>
        </p:txBody>
      </p:sp>
      <p:sp>
        <p:nvSpPr>
          <p:cNvPr id="8" name="Content Placeholder 3">
            <a:extLst>
              <a:ext uri="{FF2B5EF4-FFF2-40B4-BE49-F238E27FC236}">
                <a16:creationId xmlns:a16="http://schemas.microsoft.com/office/drawing/2014/main" id="{3B161380-A202-4006-AE8F-B6D7AD2481C0}"/>
              </a:ext>
            </a:extLst>
          </p:cNvPr>
          <p:cNvSpPr>
            <a:spLocks noGrp="1"/>
          </p:cNvSpPr>
          <p:nvPr>
            <p:ph idx="1"/>
          </p:nvPr>
        </p:nvSpPr>
        <p:spPr>
          <a:xfrm>
            <a:off x="395536" y="771551"/>
            <a:ext cx="8424936" cy="3888432"/>
          </a:xfrm>
        </p:spPr>
        <p:txBody>
          <a:bodyPr>
            <a:normAutofit/>
          </a:bodyPr>
          <a:lstStyle/>
          <a:p>
            <a:r>
              <a:rPr lang="en-US" dirty="0"/>
              <a:t>Patron Marsha Brady has role “Patron” in the Medical Library.</a:t>
            </a:r>
          </a:p>
          <a:p>
            <a:endParaRPr lang="en-US" dirty="0"/>
          </a:p>
          <a:p>
            <a:endParaRPr lang="en-US" dirty="0"/>
          </a:p>
          <a:p>
            <a:endParaRPr lang="en-US" dirty="0"/>
          </a:p>
        </p:txBody>
      </p:sp>
    </p:spTree>
    <p:extLst>
      <p:ext uri="{BB962C8B-B14F-4D97-AF65-F5344CB8AC3E}">
        <p14:creationId xmlns:p14="http://schemas.microsoft.com/office/powerpoint/2010/main" val="1571346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The sample staff users, patrons and items</a:t>
            </a:r>
          </a:p>
        </p:txBody>
      </p:sp>
      <p:pic>
        <p:nvPicPr>
          <p:cNvPr id="6" name="Picture 5">
            <a:extLst>
              <a:ext uri="{FF2B5EF4-FFF2-40B4-BE49-F238E27FC236}">
                <a16:creationId xmlns:a16="http://schemas.microsoft.com/office/drawing/2014/main" id="{5854C30D-FF52-41D9-8EE4-866C1A630138}"/>
              </a:ext>
            </a:extLst>
          </p:cNvPr>
          <p:cNvPicPr>
            <a:picLocks noChangeAspect="1"/>
          </p:cNvPicPr>
          <p:nvPr/>
        </p:nvPicPr>
        <p:blipFill>
          <a:blip r:embed="rId2"/>
          <a:stretch>
            <a:fillRect/>
          </a:stretch>
        </p:blipFill>
        <p:spPr>
          <a:xfrm>
            <a:off x="0" y="1337532"/>
            <a:ext cx="9144000" cy="946186"/>
          </a:xfrm>
          <a:prstGeom prst="rect">
            <a:avLst/>
          </a:prstGeom>
        </p:spPr>
      </p:pic>
      <p:pic>
        <p:nvPicPr>
          <p:cNvPr id="10" name="Picture 9">
            <a:extLst>
              <a:ext uri="{FF2B5EF4-FFF2-40B4-BE49-F238E27FC236}">
                <a16:creationId xmlns:a16="http://schemas.microsoft.com/office/drawing/2014/main" id="{69C5B0FF-1E5C-4A99-A186-F38ECAF24322}"/>
              </a:ext>
            </a:extLst>
          </p:cNvPr>
          <p:cNvPicPr>
            <a:picLocks noChangeAspect="1"/>
          </p:cNvPicPr>
          <p:nvPr/>
        </p:nvPicPr>
        <p:blipFill>
          <a:blip r:embed="rId3"/>
          <a:stretch>
            <a:fillRect/>
          </a:stretch>
        </p:blipFill>
        <p:spPr>
          <a:xfrm>
            <a:off x="0" y="2283718"/>
            <a:ext cx="9144000" cy="1770050"/>
          </a:xfrm>
          <a:prstGeom prst="rect">
            <a:avLst/>
          </a:prstGeom>
        </p:spPr>
      </p:pic>
      <p:sp>
        <p:nvSpPr>
          <p:cNvPr id="11" name="Rectangle 10">
            <a:extLst>
              <a:ext uri="{FF2B5EF4-FFF2-40B4-BE49-F238E27FC236}">
                <a16:creationId xmlns:a16="http://schemas.microsoft.com/office/drawing/2014/main" id="{C26D010C-F506-4C83-8742-F232EA542DCB}"/>
              </a:ext>
            </a:extLst>
          </p:cNvPr>
          <p:cNvSpPr/>
          <p:nvPr/>
        </p:nvSpPr>
        <p:spPr>
          <a:xfrm>
            <a:off x="683568" y="1369431"/>
            <a:ext cx="792088" cy="2981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noFill/>
            </a:endParaRPr>
          </a:p>
        </p:txBody>
      </p:sp>
      <p:sp>
        <p:nvSpPr>
          <p:cNvPr id="12" name="Rectangle 11">
            <a:extLst>
              <a:ext uri="{FF2B5EF4-FFF2-40B4-BE49-F238E27FC236}">
                <a16:creationId xmlns:a16="http://schemas.microsoft.com/office/drawing/2014/main" id="{86004BD5-53B6-4A19-BD9D-E50E4BEBE810}"/>
              </a:ext>
            </a:extLst>
          </p:cNvPr>
          <p:cNvSpPr/>
          <p:nvPr/>
        </p:nvSpPr>
        <p:spPr>
          <a:xfrm>
            <a:off x="4576105" y="3558596"/>
            <a:ext cx="792088" cy="2981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noFill/>
            </a:endParaRPr>
          </a:p>
        </p:txBody>
      </p:sp>
      <p:sp>
        <p:nvSpPr>
          <p:cNvPr id="7" name="Content Placeholder 3">
            <a:extLst>
              <a:ext uri="{FF2B5EF4-FFF2-40B4-BE49-F238E27FC236}">
                <a16:creationId xmlns:a16="http://schemas.microsoft.com/office/drawing/2014/main" id="{B37662E0-F10F-4405-9617-958D5B24B43A}"/>
              </a:ext>
            </a:extLst>
          </p:cNvPr>
          <p:cNvSpPr>
            <a:spLocks noGrp="1"/>
          </p:cNvSpPr>
          <p:nvPr>
            <p:ph idx="1"/>
          </p:nvPr>
        </p:nvSpPr>
        <p:spPr>
          <a:xfrm>
            <a:off x="395536" y="771551"/>
            <a:ext cx="8424936" cy="3888432"/>
          </a:xfrm>
        </p:spPr>
        <p:txBody>
          <a:bodyPr>
            <a:normAutofit/>
          </a:bodyPr>
          <a:lstStyle/>
          <a:p>
            <a:r>
              <a:rPr lang="en-US" dirty="0"/>
              <a:t>Patron Greg Brady has role “Patron” in the Law Library.</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796411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04EA83D-EC10-4879-9DF1-C71D55DBFFAE}"/>
              </a:ext>
            </a:extLst>
          </p:cNvPr>
          <p:cNvPicPr>
            <a:picLocks noChangeAspect="1"/>
          </p:cNvPicPr>
          <p:nvPr/>
        </p:nvPicPr>
        <p:blipFill>
          <a:blip r:embed="rId2"/>
          <a:stretch>
            <a:fillRect/>
          </a:stretch>
        </p:blipFill>
        <p:spPr>
          <a:xfrm>
            <a:off x="0" y="2592066"/>
            <a:ext cx="9144000" cy="2139924"/>
          </a:xfrm>
          <a:prstGeom prst="rect">
            <a:avLst/>
          </a:prstGeom>
        </p:spPr>
      </p:pic>
      <p:pic>
        <p:nvPicPr>
          <p:cNvPr id="4" name="Picture 3">
            <a:extLst>
              <a:ext uri="{FF2B5EF4-FFF2-40B4-BE49-F238E27FC236}">
                <a16:creationId xmlns:a16="http://schemas.microsoft.com/office/drawing/2014/main" id="{9B82E252-74C6-4543-839A-87F2B1DEBE28}"/>
              </a:ext>
            </a:extLst>
          </p:cNvPr>
          <p:cNvPicPr>
            <a:picLocks noChangeAspect="1"/>
          </p:cNvPicPr>
          <p:nvPr/>
        </p:nvPicPr>
        <p:blipFill>
          <a:blip r:embed="rId3"/>
          <a:stretch>
            <a:fillRect/>
          </a:stretch>
        </p:blipFill>
        <p:spPr>
          <a:xfrm>
            <a:off x="7849" y="1668601"/>
            <a:ext cx="9144000" cy="918102"/>
          </a:xfrm>
          <a:prstGeom prst="rect">
            <a:avLst/>
          </a:prstGeom>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The sample staff users, patrons and items</a:t>
            </a:r>
          </a:p>
        </p:txBody>
      </p:sp>
      <p:sp>
        <p:nvSpPr>
          <p:cNvPr id="11" name="Rectangle 10">
            <a:extLst>
              <a:ext uri="{FF2B5EF4-FFF2-40B4-BE49-F238E27FC236}">
                <a16:creationId xmlns:a16="http://schemas.microsoft.com/office/drawing/2014/main" id="{C26D010C-F506-4C83-8742-F232EA542DCB}"/>
              </a:ext>
            </a:extLst>
          </p:cNvPr>
          <p:cNvSpPr/>
          <p:nvPr/>
        </p:nvSpPr>
        <p:spPr>
          <a:xfrm>
            <a:off x="683568" y="1668777"/>
            <a:ext cx="1296144" cy="2981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noFill/>
            </a:endParaRPr>
          </a:p>
        </p:txBody>
      </p:sp>
      <p:sp>
        <p:nvSpPr>
          <p:cNvPr id="12" name="Rectangle 11">
            <a:extLst>
              <a:ext uri="{FF2B5EF4-FFF2-40B4-BE49-F238E27FC236}">
                <a16:creationId xmlns:a16="http://schemas.microsoft.com/office/drawing/2014/main" id="{86004BD5-53B6-4A19-BD9D-E50E4BEBE810}"/>
              </a:ext>
            </a:extLst>
          </p:cNvPr>
          <p:cNvSpPr/>
          <p:nvPr/>
        </p:nvSpPr>
        <p:spPr>
          <a:xfrm>
            <a:off x="4576104" y="4217301"/>
            <a:ext cx="1004007" cy="2981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noFill/>
            </a:endParaRPr>
          </a:p>
        </p:txBody>
      </p:sp>
      <p:sp>
        <p:nvSpPr>
          <p:cNvPr id="13" name="Rectangle 12">
            <a:extLst>
              <a:ext uri="{FF2B5EF4-FFF2-40B4-BE49-F238E27FC236}">
                <a16:creationId xmlns:a16="http://schemas.microsoft.com/office/drawing/2014/main" id="{6E2C16DF-EDC2-43FD-A8F9-44AE0ADD1FC5}"/>
              </a:ext>
            </a:extLst>
          </p:cNvPr>
          <p:cNvSpPr/>
          <p:nvPr/>
        </p:nvSpPr>
        <p:spPr>
          <a:xfrm>
            <a:off x="4572000" y="3887288"/>
            <a:ext cx="1004007" cy="2981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noFill/>
            </a:endParaRPr>
          </a:p>
        </p:txBody>
      </p:sp>
      <p:sp>
        <p:nvSpPr>
          <p:cNvPr id="14" name="Content Placeholder 3">
            <a:extLst>
              <a:ext uri="{FF2B5EF4-FFF2-40B4-BE49-F238E27FC236}">
                <a16:creationId xmlns:a16="http://schemas.microsoft.com/office/drawing/2014/main" id="{6861E50D-FDAC-4909-BE44-AE18A39778AB}"/>
              </a:ext>
            </a:extLst>
          </p:cNvPr>
          <p:cNvSpPr>
            <a:spLocks noGrp="1"/>
          </p:cNvSpPr>
          <p:nvPr>
            <p:ph idx="1"/>
          </p:nvPr>
        </p:nvSpPr>
        <p:spPr>
          <a:xfrm>
            <a:off x="367381" y="674446"/>
            <a:ext cx="8424936" cy="918101"/>
          </a:xfrm>
        </p:spPr>
        <p:txBody>
          <a:bodyPr>
            <a:normAutofit/>
          </a:bodyPr>
          <a:lstStyle/>
          <a:p>
            <a:r>
              <a:rPr lang="en-US" dirty="0"/>
              <a:t>Patron Moshe Ben </a:t>
            </a:r>
            <a:r>
              <a:rPr lang="en-US" dirty="0" err="1"/>
              <a:t>Maimon</a:t>
            </a:r>
            <a:r>
              <a:rPr lang="en-US" dirty="0"/>
              <a:t> has role “Patron” in the Medical Library  </a:t>
            </a:r>
            <a:r>
              <a:rPr lang="en-US" b="1" dirty="0"/>
              <a:t>and</a:t>
            </a:r>
            <a:r>
              <a:rPr lang="en-US" dirty="0"/>
              <a:t> the Law Library</a:t>
            </a:r>
          </a:p>
          <a:p>
            <a:endParaRPr lang="en-US" dirty="0"/>
          </a:p>
          <a:p>
            <a:endParaRPr lang="en-US" dirty="0"/>
          </a:p>
          <a:p>
            <a:endParaRPr lang="en-US" dirty="0"/>
          </a:p>
        </p:txBody>
      </p:sp>
    </p:spTree>
    <p:extLst>
      <p:ext uri="{BB962C8B-B14F-4D97-AF65-F5344CB8AC3E}">
        <p14:creationId xmlns:p14="http://schemas.microsoft.com/office/powerpoint/2010/main" val="1531218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The sample staff users, patrons and items</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p:txBody>
          <a:bodyPr>
            <a:normAutofit/>
          </a:bodyPr>
          <a:lstStyle/>
          <a:p>
            <a:r>
              <a:rPr lang="en-US" dirty="0"/>
              <a:t>Item barcode 20211214-001 is in the Law Library.</a:t>
            </a:r>
          </a:p>
          <a:p>
            <a:r>
              <a:rPr lang="en-US" dirty="0"/>
              <a:t>Item barcode 20211214-002 is in the Medical Library.</a:t>
            </a:r>
          </a:p>
          <a:p>
            <a:endParaRPr lang="en-US" dirty="0"/>
          </a:p>
          <a:p>
            <a:endParaRPr lang="en-US" dirty="0"/>
          </a:p>
          <a:p>
            <a:endParaRPr lang="en-US" dirty="0"/>
          </a:p>
        </p:txBody>
      </p:sp>
    </p:spTree>
    <p:extLst>
      <p:ext uri="{BB962C8B-B14F-4D97-AF65-F5344CB8AC3E}">
        <p14:creationId xmlns:p14="http://schemas.microsoft.com/office/powerpoint/2010/main" val="3707508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The sample staff users, patrons and items</a:t>
            </a:r>
          </a:p>
        </p:txBody>
      </p:sp>
      <p:pic>
        <p:nvPicPr>
          <p:cNvPr id="7" name="Picture 6">
            <a:extLst>
              <a:ext uri="{FF2B5EF4-FFF2-40B4-BE49-F238E27FC236}">
                <a16:creationId xmlns:a16="http://schemas.microsoft.com/office/drawing/2014/main" id="{42983284-9AC6-43CF-A0B5-C2FDAD9F8A9D}"/>
              </a:ext>
            </a:extLst>
          </p:cNvPr>
          <p:cNvPicPr>
            <a:picLocks noChangeAspect="1"/>
          </p:cNvPicPr>
          <p:nvPr/>
        </p:nvPicPr>
        <p:blipFill>
          <a:blip r:embed="rId2"/>
          <a:stretch>
            <a:fillRect/>
          </a:stretch>
        </p:blipFill>
        <p:spPr>
          <a:xfrm>
            <a:off x="0" y="1336973"/>
            <a:ext cx="9144000" cy="3251001"/>
          </a:xfrm>
          <a:prstGeom prst="rect">
            <a:avLst/>
          </a:prstGeom>
          <a:ln>
            <a:solidFill>
              <a:schemeClr val="tx1"/>
            </a:solidFill>
          </a:ln>
        </p:spPr>
      </p:pic>
      <p:sp>
        <p:nvSpPr>
          <p:cNvPr id="8" name="Rectangle 7">
            <a:extLst>
              <a:ext uri="{FF2B5EF4-FFF2-40B4-BE49-F238E27FC236}">
                <a16:creationId xmlns:a16="http://schemas.microsoft.com/office/drawing/2014/main" id="{A17C276F-63A0-4707-941C-6D0407CB0F2E}"/>
              </a:ext>
            </a:extLst>
          </p:cNvPr>
          <p:cNvSpPr/>
          <p:nvPr/>
        </p:nvSpPr>
        <p:spPr>
          <a:xfrm>
            <a:off x="569028" y="2314402"/>
            <a:ext cx="1584176"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3">
            <a:extLst>
              <a:ext uri="{FF2B5EF4-FFF2-40B4-BE49-F238E27FC236}">
                <a16:creationId xmlns:a16="http://schemas.microsoft.com/office/drawing/2014/main" id="{17EBA8F0-D22C-42D3-949E-90F21B9B8896}"/>
              </a:ext>
            </a:extLst>
          </p:cNvPr>
          <p:cNvSpPr>
            <a:spLocks noGrp="1"/>
          </p:cNvSpPr>
          <p:nvPr>
            <p:ph idx="1"/>
          </p:nvPr>
        </p:nvSpPr>
        <p:spPr>
          <a:xfrm>
            <a:off x="395536" y="771551"/>
            <a:ext cx="8424936" cy="565422"/>
          </a:xfrm>
        </p:spPr>
        <p:txBody>
          <a:bodyPr>
            <a:normAutofit/>
          </a:bodyPr>
          <a:lstStyle/>
          <a:p>
            <a:r>
              <a:rPr lang="en-US" dirty="0"/>
              <a:t>Item barcode 20211214-001 is in the Law Library.</a:t>
            </a:r>
          </a:p>
        </p:txBody>
      </p:sp>
    </p:spTree>
    <p:extLst>
      <p:ext uri="{BB962C8B-B14F-4D97-AF65-F5344CB8AC3E}">
        <p14:creationId xmlns:p14="http://schemas.microsoft.com/office/powerpoint/2010/main" val="2558478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The sample staff users, patrons and items</a:t>
            </a:r>
          </a:p>
        </p:txBody>
      </p:sp>
      <p:pic>
        <p:nvPicPr>
          <p:cNvPr id="4" name="Picture 3">
            <a:extLst>
              <a:ext uri="{FF2B5EF4-FFF2-40B4-BE49-F238E27FC236}">
                <a16:creationId xmlns:a16="http://schemas.microsoft.com/office/drawing/2014/main" id="{8C44A8E7-40FD-45F8-809B-4EFA2D046D6E}"/>
              </a:ext>
            </a:extLst>
          </p:cNvPr>
          <p:cNvPicPr>
            <a:picLocks noChangeAspect="1"/>
          </p:cNvPicPr>
          <p:nvPr/>
        </p:nvPicPr>
        <p:blipFill>
          <a:blip r:embed="rId2"/>
          <a:stretch>
            <a:fillRect/>
          </a:stretch>
        </p:blipFill>
        <p:spPr>
          <a:xfrm>
            <a:off x="0" y="1579540"/>
            <a:ext cx="9144000" cy="3119298"/>
          </a:xfrm>
          <a:prstGeom prst="rect">
            <a:avLst/>
          </a:prstGeom>
          <a:ln>
            <a:solidFill>
              <a:schemeClr val="tx1"/>
            </a:solidFill>
          </a:ln>
        </p:spPr>
      </p:pic>
      <p:sp>
        <p:nvSpPr>
          <p:cNvPr id="5" name="Rectangle 4">
            <a:extLst>
              <a:ext uri="{FF2B5EF4-FFF2-40B4-BE49-F238E27FC236}">
                <a16:creationId xmlns:a16="http://schemas.microsoft.com/office/drawing/2014/main" id="{2C6DCE94-5C09-4B5B-8E9A-548FE8C3B7B1}"/>
              </a:ext>
            </a:extLst>
          </p:cNvPr>
          <p:cNvSpPr/>
          <p:nvPr/>
        </p:nvSpPr>
        <p:spPr>
          <a:xfrm>
            <a:off x="611560" y="2408891"/>
            <a:ext cx="1584176"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3">
            <a:extLst>
              <a:ext uri="{FF2B5EF4-FFF2-40B4-BE49-F238E27FC236}">
                <a16:creationId xmlns:a16="http://schemas.microsoft.com/office/drawing/2014/main" id="{63272FED-50F7-4354-A693-ADDD9BE4D4CC}"/>
              </a:ext>
            </a:extLst>
          </p:cNvPr>
          <p:cNvSpPr>
            <a:spLocks noGrp="1"/>
          </p:cNvSpPr>
          <p:nvPr>
            <p:ph idx="1"/>
          </p:nvPr>
        </p:nvSpPr>
        <p:spPr>
          <a:xfrm>
            <a:off x="395536" y="771551"/>
            <a:ext cx="8424936" cy="576065"/>
          </a:xfrm>
        </p:spPr>
        <p:txBody>
          <a:bodyPr>
            <a:normAutofit/>
          </a:bodyPr>
          <a:lstStyle/>
          <a:p>
            <a:r>
              <a:rPr lang="en-US" dirty="0"/>
              <a:t>Item barcode 20211214-002 is in the Medical Library.</a:t>
            </a:r>
          </a:p>
          <a:p>
            <a:endParaRPr lang="en-US" dirty="0"/>
          </a:p>
        </p:txBody>
      </p:sp>
    </p:spTree>
    <p:extLst>
      <p:ext uri="{BB962C8B-B14F-4D97-AF65-F5344CB8AC3E}">
        <p14:creationId xmlns:p14="http://schemas.microsoft.com/office/powerpoint/2010/main" val="1612983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62243-1805-4961-BBF6-F2E5FF1B81BA}"/>
              </a:ext>
            </a:extLst>
          </p:cNvPr>
          <p:cNvSpPr>
            <a:spLocks noGrp="1"/>
          </p:cNvSpPr>
          <p:nvPr>
            <p:ph type="ctrTitle"/>
          </p:nvPr>
        </p:nvSpPr>
        <p:spPr>
          <a:xfrm>
            <a:off x="526473" y="3319778"/>
            <a:ext cx="8005967" cy="1240583"/>
          </a:xfrm>
        </p:spPr>
        <p:txBody>
          <a:bodyPr/>
          <a:lstStyle/>
          <a:p>
            <a:r>
              <a:rPr lang="en-US" dirty="0"/>
              <a:t>Patrons can loan items only according to their scope</a:t>
            </a:r>
            <a:br>
              <a:rPr lang="en-US" dirty="0"/>
            </a:br>
            <a:endParaRPr lang="en-US" dirty="0"/>
          </a:p>
        </p:txBody>
      </p:sp>
    </p:spTree>
    <p:extLst>
      <p:ext uri="{BB962C8B-B14F-4D97-AF65-F5344CB8AC3E}">
        <p14:creationId xmlns:p14="http://schemas.microsoft.com/office/powerpoint/2010/main" val="4022813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Patrons can loan items only according to their scope</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3816423"/>
          </a:xfrm>
        </p:spPr>
        <p:txBody>
          <a:bodyPr>
            <a:normAutofit/>
          </a:bodyPr>
          <a:lstStyle/>
          <a:p>
            <a:r>
              <a:rPr lang="en-US" dirty="0"/>
              <a:t>It is possible to limit the items which a patron can loan according to the library of the item.</a:t>
            </a:r>
          </a:p>
          <a:p>
            <a:r>
              <a:rPr lang="en-US" dirty="0"/>
              <a:t>This is done by using the scope of the Patron role.</a:t>
            </a:r>
          </a:p>
          <a:p>
            <a:r>
              <a:rPr lang="en-US" dirty="0"/>
              <a:t>We saw that Marsha Brady has one patron role and it is in library “Medical Library”.  This means that she can only loan items from the Medical Library.</a:t>
            </a:r>
          </a:p>
          <a:p>
            <a:r>
              <a:rPr lang="en-US" dirty="0"/>
              <a:t>We saw that Greg Brady has one patron role and it is in library “Law Library”.  This means that he can only loan items from the Law Library.</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451189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Patrons can loan items only according to their scope</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1224135"/>
          </a:xfrm>
        </p:spPr>
        <p:txBody>
          <a:bodyPr>
            <a:normAutofit/>
          </a:bodyPr>
          <a:lstStyle/>
          <a:p>
            <a:r>
              <a:rPr lang="en-US" dirty="0"/>
              <a:t>Item barcode 20211214-001 (in the Law Library)  cannot be loaned to Marsha Brady because she has a patron role only in the Medical Library.</a:t>
            </a:r>
          </a:p>
          <a:p>
            <a:endParaRPr lang="en-US" dirty="0"/>
          </a:p>
          <a:p>
            <a:endParaRPr lang="en-US" dirty="0"/>
          </a:p>
          <a:p>
            <a:endParaRPr lang="en-US" dirty="0"/>
          </a:p>
        </p:txBody>
      </p:sp>
      <p:pic>
        <p:nvPicPr>
          <p:cNvPr id="5" name="Picture 4">
            <a:extLst>
              <a:ext uri="{FF2B5EF4-FFF2-40B4-BE49-F238E27FC236}">
                <a16:creationId xmlns:a16="http://schemas.microsoft.com/office/drawing/2014/main" id="{02F469FE-35BE-42B3-B862-038643355A6B}"/>
              </a:ext>
            </a:extLst>
          </p:cNvPr>
          <p:cNvPicPr>
            <a:picLocks noChangeAspect="1"/>
          </p:cNvPicPr>
          <p:nvPr/>
        </p:nvPicPr>
        <p:blipFill>
          <a:blip r:embed="rId2"/>
          <a:stretch>
            <a:fillRect/>
          </a:stretch>
        </p:blipFill>
        <p:spPr>
          <a:xfrm>
            <a:off x="0" y="2139702"/>
            <a:ext cx="9144000" cy="2352483"/>
          </a:xfrm>
          <a:prstGeom prst="rect">
            <a:avLst/>
          </a:prstGeom>
        </p:spPr>
      </p:pic>
    </p:spTree>
    <p:extLst>
      <p:ext uri="{BB962C8B-B14F-4D97-AF65-F5344CB8AC3E}">
        <p14:creationId xmlns:p14="http://schemas.microsoft.com/office/powerpoint/2010/main" val="1273468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ABD975-026A-4555-9416-214F1BAD096A}"/>
              </a:ext>
            </a:extLst>
          </p:cNvPr>
          <p:cNvPicPr>
            <a:picLocks noChangeAspect="1"/>
          </p:cNvPicPr>
          <p:nvPr/>
        </p:nvPicPr>
        <p:blipFill>
          <a:blip r:embed="rId2"/>
          <a:stretch>
            <a:fillRect/>
          </a:stretch>
        </p:blipFill>
        <p:spPr>
          <a:xfrm>
            <a:off x="310112" y="1663528"/>
            <a:ext cx="8424936" cy="2959370"/>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Patrons can loan items only according to their scope</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1224135"/>
          </a:xfrm>
        </p:spPr>
        <p:txBody>
          <a:bodyPr>
            <a:normAutofit/>
          </a:bodyPr>
          <a:lstStyle/>
          <a:p>
            <a:r>
              <a:rPr lang="en-US" dirty="0"/>
              <a:t>Item barcode 20211214-001 (in the Law Library) can be loaned to Greg Brady because his patron role is in the Law library.  </a:t>
            </a:r>
          </a:p>
          <a:p>
            <a:endParaRPr lang="en-US" dirty="0"/>
          </a:p>
          <a:p>
            <a:endParaRPr lang="en-US" dirty="0"/>
          </a:p>
          <a:p>
            <a:endParaRPr lang="en-US" dirty="0"/>
          </a:p>
        </p:txBody>
      </p:sp>
      <p:sp>
        <p:nvSpPr>
          <p:cNvPr id="7" name="Rectangle 6">
            <a:extLst>
              <a:ext uri="{FF2B5EF4-FFF2-40B4-BE49-F238E27FC236}">
                <a16:creationId xmlns:a16="http://schemas.microsoft.com/office/drawing/2014/main" id="{3C468B86-766A-4662-AB13-A341FB1113F2}"/>
              </a:ext>
            </a:extLst>
          </p:cNvPr>
          <p:cNvSpPr/>
          <p:nvPr/>
        </p:nvSpPr>
        <p:spPr>
          <a:xfrm>
            <a:off x="539552" y="2120758"/>
            <a:ext cx="504056" cy="30697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7A417F8-515D-4ADC-AC58-4CC6C94D9225}"/>
              </a:ext>
            </a:extLst>
          </p:cNvPr>
          <p:cNvSpPr/>
          <p:nvPr/>
        </p:nvSpPr>
        <p:spPr>
          <a:xfrm>
            <a:off x="7707022" y="3241088"/>
            <a:ext cx="825418" cy="6480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37813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Patrons can loan items only according to their scope</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1224135"/>
          </a:xfrm>
        </p:spPr>
        <p:txBody>
          <a:bodyPr>
            <a:normAutofit/>
          </a:bodyPr>
          <a:lstStyle/>
          <a:p>
            <a:r>
              <a:rPr lang="en-US" dirty="0"/>
              <a:t>Item barcode 20211214-002 (in the Medical Library)  cannot be loaned to Greg Brady because he has a patron role only in the Law Library.</a:t>
            </a:r>
          </a:p>
          <a:p>
            <a:endParaRPr lang="en-US" dirty="0"/>
          </a:p>
          <a:p>
            <a:endParaRPr lang="en-US" dirty="0"/>
          </a:p>
          <a:p>
            <a:endParaRPr lang="en-US" dirty="0"/>
          </a:p>
        </p:txBody>
      </p:sp>
      <p:pic>
        <p:nvPicPr>
          <p:cNvPr id="5" name="Picture 4">
            <a:extLst>
              <a:ext uri="{FF2B5EF4-FFF2-40B4-BE49-F238E27FC236}">
                <a16:creationId xmlns:a16="http://schemas.microsoft.com/office/drawing/2014/main" id="{02F469FE-35BE-42B3-B862-038643355A6B}"/>
              </a:ext>
            </a:extLst>
          </p:cNvPr>
          <p:cNvPicPr>
            <a:picLocks noChangeAspect="1"/>
          </p:cNvPicPr>
          <p:nvPr/>
        </p:nvPicPr>
        <p:blipFill>
          <a:blip r:embed="rId2"/>
          <a:stretch>
            <a:fillRect/>
          </a:stretch>
        </p:blipFill>
        <p:spPr>
          <a:xfrm>
            <a:off x="0" y="2139702"/>
            <a:ext cx="9144000" cy="2352483"/>
          </a:xfrm>
          <a:prstGeom prst="rect">
            <a:avLst/>
          </a:prstGeom>
        </p:spPr>
      </p:pic>
    </p:spTree>
    <p:extLst>
      <p:ext uri="{BB962C8B-B14F-4D97-AF65-F5344CB8AC3E}">
        <p14:creationId xmlns:p14="http://schemas.microsoft.com/office/powerpoint/2010/main" val="3107699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A1F53A5-3D82-44D6-92EC-EA9DDC0C9647}"/>
              </a:ext>
            </a:extLst>
          </p:cNvPr>
          <p:cNvPicPr>
            <a:picLocks noChangeAspect="1"/>
          </p:cNvPicPr>
          <p:nvPr/>
        </p:nvPicPr>
        <p:blipFill>
          <a:blip r:embed="rId2"/>
          <a:stretch>
            <a:fillRect/>
          </a:stretch>
        </p:blipFill>
        <p:spPr>
          <a:xfrm>
            <a:off x="0" y="1647581"/>
            <a:ext cx="9144000" cy="3156417"/>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Patrons can loan items only according to their scope</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179512" y="771551"/>
            <a:ext cx="8712968" cy="1224135"/>
          </a:xfrm>
        </p:spPr>
        <p:txBody>
          <a:bodyPr>
            <a:normAutofit/>
          </a:bodyPr>
          <a:lstStyle/>
          <a:p>
            <a:r>
              <a:rPr lang="en-US" dirty="0"/>
              <a:t>Item barcode 20211214-002 (in the Medical Library) can be loaned to Marsha Brady because her patron role is in the Medical library.  </a:t>
            </a:r>
          </a:p>
        </p:txBody>
      </p:sp>
      <p:sp>
        <p:nvSpPr>
          <p:cNvPr id="7" name="Rectangle 6">
            <a:extLst>
              <a:ext uri="{FF2B5EF4-FFF2-40B4-BE49-F238E27FC236}">
                <a16:creationId xmlns:a16="http://schemas.microsoft.com/office/drawing/2014/main" id="{3C468B86-766A-4662-AB13-A341FB1113F2}"/>
              </a:ext>
            </a:extLst>
          </p:cNvPr>
          <p:cNvSpPr/>
          <p:nvPr/>
        </p:nvSpPr>
        <p:spPr>
          <a:xfrm>
            <a:off x="7884368" y="3363838"/>
            <a:ext cx="936104" cy="7200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7A417F8-515D-4ADC-AC58-4CC6C94D9225}"/>
              </a:ext>
            </a:extLst>
          </p:cNvPr>
          <p:cNvSpPr/>
          <p:nvPr/>
        </p:nvSpPr>
        <p:spPr>
          <a:xfrm>
            <a:off x="6228184" y="4083918"/>
            <a:ext cx="576064" cy="3410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8895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374951D-FA7C-492F-8953-CD3C1E501262}"/>
              </a:ext>
            </a:extLst>
          </p:cNvPr>
          <p:cNvPicPr>
            <a:picLocks noChangeAspect="1"/>
          </p:cNvPicPr>
          <p:nvPr/>
        </p:nvPicPr>
        <p:blipFill>
          <a:blip r:embed="rId2"/>
          <a:stretch>
            <a:fillRect/>
          </a:stretch>
        </p:blipFill>
        <p:spPr>
          <a:xfrm>
            <a:off x="549558" y="1580926"/>
            <a:ext cx="8116892" cy="3176739"/>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Patrons can loan items only according to their scope</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179512" y="771551"/>
            <a:ext cx="8712968" cy="1224135"/>
          </a:xfrm>
        </p:spPr>
        <p:txBody>
          <a:bodyPr>
            <a:normAutofit/>
          </a:bodyPr>
          <a:lstStyle/>
          <a:p>
            <a:r>
              <a:rPr lang="en-US" dirty="0"/>
              <a:t>Moshe Ben </a:t>
            </a:r>
            <a:r>
              <a:rPr lang="en-US" dirty="0" err="1"/>
              <a:t>Maimon</a:t>
            </a:r>
            <a:r>
              <a:rPr lang="en-US" dirty="0"/>
              <a:t> can loan items in either the Law Library or the Medical Library because he has a patron role in both. </a:t>
            </a:r>
          </a:p>
        </p:txBody>
      </p:sp>
      <p:sp>
        <p:nvSpPr>
          <p:cNvPr id="7" name="Rectangle 6">
            <a:extLst>
              <a:ext uri="{FF2B5EF4-FFF2-40B4-BE49-F238E27FC236}">
                <a16:creationId xmlns:a16="http://schemas.microsoft.com/office/drawing/2014/main" id="{3C468B86-766A-4662-AB13-A341FB1113F2}"/>
              </a:ext>
            </a:extLst>
          </p:cNvPr>
          <p:cNvSpPr/>
          <p:nvPr/>
        </p:nvSpPr>
        <p:spPr>
          <a:xfrm>
            <a:off x="6012160" y="3795886"/>
            <a:ext cx="449796" cy="3410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7A417F8-515D-4ADC-AC58-4CC6C94D9225}"/>
              </a:ext>
            </a:extLst>
          </p:cNvPr>
          <p:cNvSpPr/>
          <p:nvPr/>
        </p:nvSpPr>
        <p:spPr>
          <a:xfrm>
            <a:off x="7308304" y="3035578"/>
            <a:ext cx="1152128" cy="61629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0D11E534-49E4-454C-9544-9AF9A699B431}"/>
              </a:ext>
            </a:extLst>
          </p:cNvPr>
          <p:cNvSpPr/>
          <p:nvPr/>
        </p:nvSpPr>
        <p:spPr>
          <a:xfrm>
            <a:off x="6012160" y="4289410"/>
            <a:ext cx="449796" cy="3410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975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62243-1805-4961-BBF6-F2E5FF1B81BA}"/>
              </a:ext>
            </a:extLst>
          </p:cNvPr>
          <p:cNvSpPr>
            <a:spLocks noGrp="1"/>
          </p:cNvSpPr>
          <p:nvPr>
            <p:ph type="ctrTitle"/>
          </p:nvPr>
        </p:nvSpPr>
        <p:spPr>
          <a:xfrm>
            <a:off x="526473" y="3319778"/>
            <a:ext cx="8005967" cy="1240583"/>
          </a:xfrm>
        </p:spPr>
        <p:txBody>
          <a:bodyPr/>
          <a:lstStyle/>
          <a:p>
            <a:r>
              <a:rPr lang="en-US" dirty="0"/>
              <a:t>Staff users can loan to patrons only items associated with a circulation desk for which they have permission</a:t>
            </a:r>
            <a:br>
              <a:rPr lang="en-US" dirty="0"/>
            </a:br>
            <a:endParaRPr lang="en-US" dirty="0"/>
          </a:p>
        </p:txBody>
      </p:sp>
    </p:spTree>
    <p:extLst>
      <p:ext uri="{BB962C8B-B14F-4D97-AF65-F5344CB8AC3E}">
        <p14:creationId xmlns:p14="http://schemas.microsoft.com/office/powerpoint/2010/main" val="38099542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Autofit/>
          </a:bodyPr>
          <a:lstStyle/>
          <a:p>
            <a:r>
              <a:rPr lang="en-US" sz="1400" dirty="0"/>
              <a:t>Staff users can loan to patrons only items associated with a circulation desk for which they have permission</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3816423"/>
          </a:xfrm>
        </p:spPr>
        <p:txBody>
          <a:bodyPr>
            <a:normAutofit/>
          </a:bodyPr>
          <a:lstStyle/>
          <a:p>
            <a:r>
              <a:rPr lang="en-US" dirty="0"/>
              <a:t>We saw that our two staff users have permission for one circulation desk each:</a:t>
            </a:r>
          </a:p>
          <a:p>
            <a:r>
              <a:rPr lang="en-US" dirty="0"/>
              <a:t>Elly May </a:t>
            </a:r>
            <a:r>
              <a:rPr lang="en-US" dirty="0" err="1"/>
              <a:t>Clampett</a:t>
            </a:r>
            <a:r>
              <a:rPr lang="en-US" dirty="0"/>
              <a:t> is </a:t>
            </a:r>
          </a:p>
          <a:p>
            <a:pPr lvl="1"/>
            <a:r>
              <a:rPr lang="en-US" dirty="0"/>
              <a:t>Circulation Desk Manager in scope </a:t>
            </a:r>
            <a:r>
              <a:rPr lang="en-US" b="1" dirty="0"/>
              <a:t>Law</a:t>
            </a:r>
            <a:r>
              <a:rPr lang="en-US" dirty="0"/>
              <a:t> Library</a:t>
            </a:r>
          </a:p>
          <a:p>
            <a:pPr lvl="1"/>
            <a:r>
              <a:rPr lang="en-US" dirty="0"/>
              <a:t>Circulation Desk Operator in scope </a:t>
            </a:r>
            <a:r>
              <a:rPr lang="en-US" b="1" dirty="0"/>
              <a:t>Law</a:t>
            </a:r>
            <a:r>
              <a:rPr lang="en-US" dirty="0"/>
              <a:t> Library</a:t>
            </a:r>
          </a:p>
          <a:p>
            <a:r>
              <a:rPr lang="en-US" dirty="0"/>
              <a:t>Jethro Bodine is</a:t>
            </a:r>
          </a:p>
          <a:p>
            <a:pPr lvl="1"/>
            <a:r>
              <a:rPr lang="en-US" dirty="0"/>
              <a:t>Circulation Desk Manager in scope </a:t>
            </a:r>
            <a:r>
              <a:rPr lang="en-US" b="1" dirty="0"/>
              <a:t>Medical</a:t>
            </a:r>
            <a:r>
              <a:rPr lang="en-US" dirty="0"/>
              <a:t> Library</a:t>
            </a:r>
          </a:p>
          <a:p>
            <a:pPr lvl="1"/>
            <a:r>
              <a:rPr lang="en-US" dirty="0"/>
              <a:t>Circulation Desk Operator in scope </a:t>
            </a:r>
            <a:r>
              <a:rPr lang="en-US" b="1" dirty="0"/>
              <a:t>Medical</a:t>
            </a:r>
            <a:r>
              <a:rPr lang="en-US" dirty="0"/>
              <a:t> Library</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2922842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sz="1400" dirty="0"/>
              <a:t>Staff users can loan to patrons only items associated with a circulation desk for which they have permission</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1224135"/>
          </a:xfrm>
        </p:spPr>
        <p:txBody>
          <a:bodyPr>
            <a:normAutofit/>
          </a:bodyPr>
          <a:lstStyle/>
          <a:p>
            <a:r>
              <a:rPr lang="en-US" dirty="0"/>
              <a:t>When Elly May </a:t>
            </a:r>
            <a:r>
              <a:rPr lang="en-US" dirty="0" err="1"/>
              <a:t>Clampett</a:t>
            </a:r>
            <a:r>
              <a:rPr lang="en-US" dirty="0"/>
              <a:t> is logged in, she can only access the Law Library Circulation Desk</a:t>
            </a:r>
          </a:p>
          <a:p>
            <a:endParaRPr lang="en-US" dirty="0"/>
          </a:p>
          <a:p>
            <a:endParaRPr lang="en-US" dirty="0"/>
          </a:p>
          <a:p>
            <a:endParaRPr lang="en-US" dirty="0"/>
          </a:p>
        </p:txBody>
      </p:sp>
      <p:pic>
        <p:nvPicPr>
          <p:cNvPr id="8" name="Picture 7">
            <a:extLst>
              <a:ext uri="{FF2B5EF4-FFF2-40B4-BE49-F238E27FC236}">
                <a16:creationId xmlns:a16="http://schemas.microsoft.com/office/drawing/2014/main" id="{A734B4BA-F3DE-4291-A479-7A93226809BB}"/>
              </a:ext>
            </a:extLst>
          </p:cNvPr>
          <p:cNvPicPr>
            <a:picLocks noChangeAspect="1"/>
          </p:cNvPicPr>
          <p:nvPr/>
        </p:nvPicPr>
        <p:blipFill>
          <a:blip r:embed="rId2"/>
          <a:stretch>
            <a:fillRect/>
          </a:stretch>
        </p:blipFill>
        <p:spPr>
          <a:xfrm>
            <a:off x="2603746" y="1735014"/>
            <a:ext cx="3936508" cy="2780952"/>
          </a:xfrm>
          <a:prstGeom prst="rect">
            <a:avLst/>
          </a:prstGeom>
        </p:spPr>
      </p:pic>
    </p:spTree>
    <p:extLst>
      <p:ext uri="{BB962C8B-B14F-4D97-AF65-F5344CB8AC3E}">
        <p14:creationId xmlns:p14="http://schemas.microsoft.com/office/powerpoint/2010/main" val="220405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sz="1400" dirty="0"/>
              <a:t>Staff users can loan to patrons only items associated with a circulation desk for which they have permission</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1224135"/>
          </a:xfrm>
        </p:spPr>
        <p:txBody>
          <a:bodyPr>
            <a:normAutofit/>
          </a:bodyPr>
          <a:lstStyle/>
          <a:p>
            <a:r>
              <a:rPr lang="en-US" dirty="0"/>
              <a:t>When Jethro Bodine is logged in, he can only access the Medical Library Circulation Desk</a:t>
            </a:r>
          </a:p>
          <a:p>
            <a:endParaRPr lang="en-US" dirty="0"/>
          </a:p>
          <a:p>
            <a:endParaRPr lang="en-US" dirty="0"/>
          </a:p>
          <a:p>
            <a:endParaRPr lang="en-US" dirty="0"/>
          </a:p>
        </p:txBody>
      </p:sp>
      <p:pic>
        <p:nvPicPr>
          <p:cNvPr id="6" name="Picture 5">
            <a:extLst>
              <a:ext uri="{FF2B5EF4-FFF2-40B4-BE49-F238E27FC236}">
                <a16:creationId xmlns:a16="http://schemas.microsoft.com/office/drawing/2014/main" id="{B167D1AC-FF03-4AE1-98DE-32E4A825FF0A}"/>
              </a:ext>
            </a:extLst>
          </p:cNvPr>
          <p:cNvPicPr>
            <a:picLocks noChangeAspect="1"/>
          </p:cNvPicPr>
          <p:nvPr/>
        </p:nvPicPr>
        <p:blipFill>
          <a:blip r:embed="rId2"/>
          <a:stretch>
            <a:fillRect/>
          </a:stretch>
        </p:blipFill>
        <p:spPr>
          <a:xfrm>
            <a:off x="2557210" y="1712894"/>
            <a:ext cx="4101587" cy="2869841"/>
          </a:xfrm>
          <a:prstGeom prst="rect">
            <a:avLst/>
          </a:prstGeom>
        </p:spPr>
      </p:pic>
    </p:spTree>
    <p:extLst>
      <p:ext uri="{BB962C8B-B14F-4D97-AF65-F5344CB8AC3E}">
        <p14:creationId xmlns:p14="http://schemas.microsoft.com/office/powerpoint/2010/main" val="25861310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5A4C3C-522B-4DA0-AAD2-431CD8576CAA}"/>
              </a:ext>
            </a:extLst>
          </p:cNvPr>
          <p:cNvPicPr>
            <a:picLocks noChangeAspect="1"/>
          </p:cNvPicPr>
          <p:nvPr/>
        </p:nvPicPr>
        <p:blipFill>
          <a:blip r:embed="rId2"/>
          <a:stretch>
            <a:fillRect/>
          </a:stretch>
        </p:blipFill>
        <p:spPr>
          <a:xfrm>
            <a:off x="0" y="2088179"/>
            <a:ext cx="9144000" cy="2211763"/>
          </a:xfrm>
          <a:prstGeom prst="rect">
            <a:avLst/>
          </a:prstGeom>
          <a:ln>
            <a:solidFill>
              <a:schemeClr val="tx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sz="1400" dirty="0"/>
              <a:t>Staff users can loan to patrons only items associated with a circulation desk for which they have permission</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1224135"/>
          </a:xfrm>
        </p:spPr>
        <p:txBody>
          <a:bodyPr>
            <a:normAutofit/>
          </a:bodyPr>
          <a:lstStyle/>
          <a:p>
            <a:r>
              <a:rPr lang="en-US" dirty="0"/>
              <a:t>If Elly May </a:t>
            </a:r>
            <a:r>
              <a:rPr lang="en-US" dirty="0" err="1"/>
              <a:t>Clampett</a:t>
            </a:r>
            <a:r>
              <a:rPr lang="en-US" dirty="0"/>
              <a:t> or Jethro Bodine will try to loan item belonging to a library which is not associated with their circulation desk they will not be allowed to:</a:t>
            </a:r>
          </a:p>
          <a:p>
            <a:endParaRPr lang="en-US" dirty="0"/>
          </a:p>
          <a:p>
            <a:endParaRPr lang="en-US" dirty="0"/>
          </a:p>
          <a:p>
            <a:endParaRPr lang="en-US" dirty="0"/>
          </a:p>
        </p:txBody>
      </p:sp>
    </p:spTree>
    <p:extLst>
      <p:ext uri="{BB962C8B-B14F-4D97-AF65-F5344CB8AC3E}">
        <p14:creationId xmlns:p14="http://schemas.microsoft.com/office/powerpoint/2010/main" val="41477877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sz="1400" dirty="0"/>
              <a:t>Staff users can loan to patrons only items associated with a circulation desk for which they have permission</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3816423"/>
          </a:xfrm>
        </p:spPr>
        <p:txBody>
          <a:bodyPr>
            <a:normAutofit fontScale="92500" lnSpcReduction="10000"/>
          </a:bodyPr>
          <a:lstStyle/>
          <a:p>
            <a:r>
              <a:rPr lang="en-US" dirty="0"/>
              <a:t>This means that </a:t>
            </a:r>
          </a:p>
          <a:p>
            <a:pPr lvl="1"/>
            <a:r>
              <a:rPr lang="en-US" dirty="0"/>
              <a:t>Elly May </a:t>
            </a:r>
            <a:r>
              <a:rPr lang="en-US" dirty="0" err="1"/>
              <a:t>Clampett</a:t>
            </a:r>
            <a:r>
              <a:rPr lang="en-US" dirty="0"/>
              <a:t> can only loan to patrons  items which are in the Law library</a:t>
            </a:r>
          </a:p>
          <a:p>
            <a:pPr lvl="1"/>
            <a:r>
              <a:rPr lang="en-US" dirty="0"/>
              <a:t>Jethro Bodine can only loan to patrons  items which are in the Medical library</a:t>
            </a:r>
          </a:p>
          <a:p>
            <a:endParaRPr lang="en-US" dirty="0"/>
          </a:p>
          <a:p>
            <a:endParaRPr lang="en-US" dirty="0"/>
          </a:p>
          <a:p>
            <a:r>
              <a:rPr lang="en-US" dirty="0"/>
              <a:t>Note that it is also possible to “further configure” this setup using the “Relationships” at “Configuration &gt; Select a Library &gt; General &gt; Libraries &gt; Relationships.  This however is beyond the scope of our discussion.</a:t>
            </a:r>
          </a:p>
          <a:p>
            <a:endParaRPr lang="en-US" dirty="0"/>
          </a:p>
        </p:txBody>
      </p:sp>
    </p:spTree>
    <p:extLst>
      <p:ext uri="{BB962C8B-B14F-4D97-AF65-F5344CB8AC3E}">
        <p14:creationId xmlns:p14="http://schemas.microsoft.com/office/powerpoint/2010/main" val="8782699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62243-1805-4961-BBF6-F2E5FF1B81BA}"/>
              </a:ext>
            </a:extLst>
          </p:cNvPr>
          <p:cNvSpPr>
            <a:spLocks noGrp="1"/>
          </p:cNvSpPr>
          <p:nvPr>
            <p:ph type="ctrTitle"/>
          </p:nvPr>
        </p:nvSpPr>
        <p:spPr>
          <a:xfrm>
            <a:off x="526473" y="3319778"/>
            <a:ext cx="8005967" cy="1240583"/>
          </a:xfrm>
        </p:spPr>
        <p:txBody>
          <a:bodyPr/>
          <a:lstStyle/>
          <a:p>
            <a:pPr algn="ctr"/>
            <a:r>
              <a:rPr lang="en-US" dirty="0"/>
              <a:t>Viewing patron loans restricted by library</a:t>
            </a:r>
            <a:br>
              <a:rPr lang="en-US" dirty="0"/>
            </a:br>
            <a:endParaRPr lang="en-US" dirty="0"/>
          </a:p>
        </p:txBody>
      </p:sp>
    </p:spTree>
    <p:extLst>
      <p:ext uri="{BB962C8B-B14F-4D97-AF65-F5344CB8AC3E}">
        <p14:creationId xmlns:p14="http://schemas.microsoft.com/office/powerpoint/2010/main" val="23835319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Viewing patron loans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3816423"/>
          </a:xfrm>
        </p:spPr>
        <p:txBody>
          <a:bodyPr>
            <a:normAutofit/>
          </a:bodyPr>
          <a:lstStyle/>
          <a:p>
            <a:r>
              <a:rPr lang="en-US" dirty="0"/>
              <a:t>What we will see in this section:  Each staff user can only see loans of a patron depending on the library to which he or she is associated via the circulation desk and user manager roles.</a:t>
            </a:r>
          </a:p>
          <a:p>
            <a:endParaRPr lang="en-US" dirty="0"/>
          </a:p>
          <a:p>
            <a:endParaRPr lang="en-US" dirty="0"/>
          </a:p>
          <a:p>
            <a:endParaRPr lang="en-US" dirty="0"/>
          </a:p>
        </p:txBody>
      </p:sp>
    </p:spTree>
    <p:extLst>
      <p:ext uri="{BB962C8B-B14F-4D97-AF65-F5344CB8AC3E}">
        <p14:creationId xmlns:p14="http://schemas.microsoft.com/office/powerpoint/2010/main" val="19835543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Viewing patron loans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3816423"/>
          </a:xfrm>
        </p:spPr>
        <p:txBody>
          <a:bodyPr>
            <a:normAutofit/>
          </a:bodyPr>
          <a:lstStyle/>
          <a:p>
            <a:r>
              <a:rPr lang="en-US" dirty="0"/>
              <a:t>We have already seen that patron Moshe Ben </a:t>
            </a:r>
            <a:r>
              <a:rPr lang="en-US" dirty="0" err="1"/>
              <a:t>Maimon</a:t>
            </a:r>
            <a:r>
              <a:rPr lang="en-US" dirty="0"/>
              <a:t> has loans from two different libraries.</a:t>
            </a:r>
          </a:p>
          <a:p>
            <a:r>
              <a:rPr lang="en-US" dirty="0"/>
              <a:t>Staff user Alicia Chen has roles circulation desk operator and circulation desk manager in both libraries and therefore can see loans from both libraries.</a:t>
            </a:r>
          </a:p>
          <a:p>
            <a:pPr lvl="1"/>
            <a:r>
              <a:rPr lang="en-US" dirty="0"/>
              <a:t>“Another reason” Alicia Chen can see loans from both libraries is because she has role “User Administrator” which can be configured only on the entire institution level.</a:t>
            </a:r>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45252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Viewing patron loans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3816423"/>
          </a:xfrm>
        </p:spPr>
        <p:txBody>
          <a:bodyPr>
            <a:normAutofit/>
          </a:bodyPr>
          <a:lstStyle/>
          <a:p>
            <a:r>
              <a:rPr lang="en-US" dirty="0"/>
              <a:t>Staff user Jethro Bodine can see loans only from the Medical Library because he has roles circulation desk operator and circulation desk manager only in the Medical Library</a:t>
            </a:r>
          </a:p>
          <a:p>
            <a:r>
              <a:rPr lang="en-US" dirty="0"/>
              <a:t>Staff user Elly May </a:t>
            </a:r>
            <a:r>
              <a:rPr lang="en-US" dirty="0" err="1"/>
              <a:t>Clampett</a:t>
            </a:r>
            <a:r>
              <a:rPr lang="en-US" dirty="0"/>
              <a:t> can see loans only from the Law Library because she has roles circulation desk operator and circulation desk manager only in the Law Library</a:t>
            </a:r>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1621850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73D0B10-36A6-449E-91A4-19D5354AE792}"/>
              </a:ext>
            </a:extLst>
          </p:cNvPr>
          <p:cNvPicPr>
            <a:picLocks noChangeAspect="1"/>
          </p:cNvPicPr>
          <p:nvPr/>
        </p:nvPicPr>
        <p:blipFill>
          <a:blip r:embed="rId2"/>
          <a:stretch>
            <a:fillRect/>
          </a:stretch>
        </p:blipFill>
        <p:spPr>
          <a:xfrm>
            <a:off x="0" y="1537880"/>
            <a:ext cx="9144000" cy="2067739"/>
          </a:xfrm>
          <a:prstGeom prst="rect">
            <a:avLst/>
          </a:prstGeom>
          <a:ln>
            <a:solidFill>
              <a:schemeClr val="tx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Viewing patron loans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3816423"/>
          </a:xfrm>
        </p:spPr>
        <p:txBody>
          <a:bodyPr>
            <a:normAutofit/>
          </a:bodyPr>
          <a:lstStyle/>
          <a:p>
            <a:r>
              <a:rPr lang="en-US" dirty="0"/>
              <a:t>Staff user Alicia Chen sees loans from both libraries</a:t>
            </a:r>
          </a:p>
          <a:p>
            <a:endParaRPr lang="en-US" dirty="0"/>
          </a:p>
          <a:p>
            <a:endParaRPr lang="en-US" dirty="0"/>
          </a:p>
          <a:p>
            <a:endParaRPr lang="en-US" dirty="0"/>
          </a:p>
          <a:p>
            <a:endParaRPr lang="en-US" dirty="0"/>
          </a:p>
        </p:txBody>
      </p:sp>
      <p:sp>
        <p:nvSpPr>
          <p:cNvPr id="7" name="Rectangle 6">
            <a:extLst>
              <a:ext uri="{FF2B5EF4-FFF2-40B4-BE49-F238E27FC236}">
                <a16:creationId xmlns:a16="http://schemas.microsoft.com/office/drawing/2014/main" id="{E28B40D5-D5F9-4D0F-9CFD-5BAB957F2F30}"/>
              </a:ext>
            </a:extLst>
          </p:cNvPr>
          <p:cNvSpPr/>
          <p:nvPr/>
        </p:nvSpPr>
        <p:spPr>
          <a:xfrm>
            <a:off x="18557" y="1909925"/>
            <a:ext cx="539552" cy="33414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813F883-4C43-4F4F-A0F3-57F35BF6D075}"/>
              </a:ext>
            </a:extLst>
          </p:cNvPr>
          <p:cNvSpPr/>
          <p:nvPr/>
        </p:nvSpPr>
        <p:spPr>
          <a:xfrm>
            <a:off x="7927701" y="2076997"/>
            <a:ext cx="1187624" cy="67484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54177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Viewing patron loans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3816423"/>
          </a:xfrm>
        </p:spPr>
        <p:txBody>
          <a:bodyPr>
            <a:normAutofit/>
          </a:bodyPr>
          <a:lstStyle/>
          <a:p>
            <a:r>
              <a:rPr lang="en-US" dirty="0"/>
              <a:t>Staff user Elly May </a:t>
            </a:r>
            <a:r>
              <a:rPr lang="en-US" dirty="0" err="1"/>
              <a:t>Clampett</a:t>
            </a:r>
            <a:r>
              <a:rPr lang="en-US" dirty="0"/>
              <a:t> sees loans from only the Law Library</a:t>
            </a:r>
          </a:p>
          <a:p>
            <a:endParaRPr lang="en-US" dirty="0"/>
          </a:p>
          <a:p>
            <a:endParaRPr lang="en-US" dirty="0"/>
          </a:p>
          <a:p>
            <a:endParaRPr lang="en-US" dirty="0"/>
          </a:p>
          <a:p>
            <a:endParaRPr lang="en-US" dirty="0"/>
          </a:p>
        </p:txBody>
      </p:sp>
      <p:pic>
        <p:nvPicPr>
          <p:cNvPr id="6" name="Picture 5">
            <a:extLst>
              <a:ext uri="{FF2B5EF4-FFF2-40B4-BE49-F238E27FC236}">
                <a16:creationId xmlns:a16="http://schemas.microsoft.com/office/drawing/2014/main" id="{CECFFD02-8D49-4BF5-8019-A9FF94A80FAC}"/>
              </a:ext>
            </a:extLst>
          </p:cNvPr>
          <p:cNvPicPr>
            <a:picLocks noChangeAspect="1"/>
          </p:cNvPicPr>
          <p:nvPr/>
        </p:nvPicPr>
        <p:blipFill>
          <a:blip r:embed="rId2"/>
          <a:stretch>
            <a:fillRect/>
          </a:stretch>
        </p:blipFill>
        <p:spPr>
          <a:xfrm>
            <a:off x="0" y="1667132"/>
            <a:ext cx="9144000" cy="2416786"/>
          </a:xfrm>
          <a:prstGeom prst="rect">
            <a:avLst/>
          </a:prstGeom>
          <a:ln>
            <a:solidFill>
              <a:schemeClr val="tx1"/>
            </a:solidFill>
          </a:ln>
        </p:spPr>
      </p:pic>
      <p:sp>
        <p:nvSpPr>
          <p:cNvPr id="7" name="Rectangle 6">
            <a:extLst>
              <a:ext uri="{FF2B5EF4-FFF2-40B4-BE49-F238E27FC236}">
                <a16:creationId xmlns:a16="http://schemas.microsoft.com/office/drawing/2014/main" id="{77983094-ECA4-411F-9358-EC3447405AF4}"/>
              </a:ext>
            </a:extLst>
          </p:cNvPr>
          <p:cNvSpPr/>
          <p:nvPr/>
        </p:nvSpPr>
        <p:spPr>
          <a:xfrm>
            <a:off x="144016" y="2093590"/>
            <a:ext cx="539552" cy="33414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D1EE582-2866-4B71-AB3D-8C12D8F6BA55}"/>
              </a:ext>
            </a:extLst>
          </p:cNvPr>
          <p:cNvSpPr/>
          <p:nvPr/>
        </p:nvSpPr>
        <p:spPr>
          <a:xfrm>
            <a:off x="7812360" y="2283718"/>
            <a:ext cx="1187624" cy="67484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F26B767-AD5A-4D41-8BD0-3EE8273FBD80}"/>
              </a:ext>
            </a:extLst>
          </p:cNvPr>
          <p:cNvSpPr/>
          <p:nvPr/>
        </p:nvSpPr>
        <p:spPr>
          <a:xfrm>
            <a:off x="6012160" y="3238666"/>
            <a:ext cx="648072" cy="33414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14752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0BBA858-F2EB-4361-9B2B-AC39F4FB04BF}"/>
              </a:ext>
            </a:extLst>
          </p:cNvPr>
          <p:cNvPicPr>
            <a:picLocks noChangeAspect="1"/>
          </p:cNvPicPr>
          <p:nvPr/>
        </p:nvPicPr>
        <p:blipFill>
          <a:blip r:embed="rId2"/>
          <a:stretch>
            <a:fillRect/>
          </a:stretch>
        </p:blipFill>
        <p:spPr>
          <a:xfrm>
            <a:off x="0" y="2093566"/>
            <a:ext cx="9144000" cy="2134368"/>
          </a:xfrm>
          <a:prstGeom prst="rect">
            <a:avLst/>
          </a:prstGeom>
          <a:ln>
            <a:solidFill>
              <a:schemeClr val="tx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Viewing patron loans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3816423"/>
          </a:xfrm>
        </p:spPr>
        <p:txBody>
          <a:bodyPr>
            <a:normAutofit/>
          </a:bodyPr>
          <a:lstStyle/>
          <a:p>
            <a:r>
              <a:rPr lang="en-US" dirty="0"/>
              <a:t>Staff user Jethro Bodine sees loans from only the Medical Library</a:t>
            </a:r>
          </a:p>
          <a:p>
            <a:endParaRPr lang="en-US" dirty="0"/>
          </a:p>
          <a:p>
            <a:endParaRPr lang="en-US" dirty="0"/>
          </a:p>
          <a:p>
            <a:endParaRPr lang="en-US" dirty="0"/>
          </a:p>
          <a:p>
            <a:endParaRPr lang="en-US" dirty="0"/>
          </a:p>
        </p:txBody>
      </p:sp>
      <p:sp>
        <p:nvSpPr>
          <p:cNvPr id="7" name="Rectangle 6">
            <a:extLst>
              <a:ext uri="{FF2B5EF4-FFF2-40B4-BE49-F238E27FC236}">
                <a16:creationId xmlns:a16="http://schemas.microsoft.com/office/drawing/2014/main" id="{9D0B459E-7DCB-47C9-BD8A-91DB02E383FE}"/>
              </a:ext>
            </a:extLst>
          </p:cNvPr>
          <p:cNvSpPr/>
          <p:nvPr/>
        </p:nvSpPr>
        <p:spPr>
          <a:xfrm>
            <a:off x="144016" y="2093590"/>
            <a:ext cx="539552" cy="33414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D480A96-FEBA-4711-9612-5969B876D288}"/>
              </a:ext>
            </a:extLst>
          </p:cNvPr>
          <p:cNvSpPr/>
          <p:nvPr/>
        </p:nvSpPr>
        <p:spPr>
          <a:xfrm>
            <a:off x="7920880" y="2654671"/>
            <a:ext cx="1187624" cy="67484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0613E7C-2A5E-4689-9BB8-A3A883AFAC36}"/>
              </a:ext>
            </a:extLst>
          </p:cNvPr>
          <p:cNvSpPr/>
          <p:nvPr/>
        </p:nvSpPr>
        <p:spPr>
          <a:xfrm>
            <a:off x="5796136" y="3523117"/>
            <a:ext cx="648072" cy="33414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6435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62243-1805-4961-BBF6-F2E5FF1B81BA}"/>
              </a:ext>
            </a:extLst>
          </p:cNvPr>
          <p:cNvSpPr>
            <a:spLocks noGrp="1"/>
          </p:cNvSpPr>
          <p:nvPr>
            <p:ph type="ctrTitle"/>
          </p:nvPr>
        </p:nvSpPr>
        <p:spPr>
          <a:xfrm>
            <a:off x="526473" y="3319778"/>
            <a:ext cx="8005967" cy="1240583"/>
          </a:xfrm>
        </p:spPr>
        <p:txBody>
          <a:bodyPr/>
          <a:lstStyle/>
          <a:p>
            <a:pPr algn="ctr"/>
            <a:r>
              <a:rPr lang="en-US" dirty="0"/>
              <a:t>Viewing patron requests restricted by library</a:t>
            </a:r>
            <a:br>
              <a:rPr lang="en-US" dirty="0"/>
            </a:br>
            <a:endParaRPr lang="en-US" dirty="0"/>
          </a:p>
        </p:txBody>
      </p:sp>
    </p:spTree>
    <p:extLst>
      <p:ext uri="{BB962C8B-B14F-4D97-AF65-F5344CB8AC3E}">
        <p14:creationId xmlns:p14="http://schemas.microsoft.com/office/powerpoint/2010/main" val="16037258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Viewing patron requests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3816423"/>
          </a:xfrm>
        </p:spPr>
        <p:txBody>
          <a:bodyPr>
            <a:normAutofit/>
          </a:bodyPr>
          <a:lstStyle/>
          <a:p>
            <a:r>
              <a:rPr lang="en-US" dirty="0"/>
              <a:t>What we will see in this section:  Each staff user can only see requests of a patron depending on the library to which he or she is associated via the scope of the request operator role.</a:t>
            </a:r>
          </a:p>
          <a:p>
            <a:endParaRPr lang="en-US" dirty="0"/>
          </a:p>
          <a:p>
            <a:endParaRPr lang="en-US" dirty="0"/>
          </a:p>
          <a:p>
            <a:endParaRPr lang="en-US" dirty="0"/>
          </a:p>
        </p:txBody>
      </p:sp>
    </p:spTree>
    <p:extLst>
      <p:ext uri="{BB962C8B-B14F-4D97-AF65-F5344CB8AC3E}">
        <p14:creationId xmlns:p14="http://schemas.microsoft.com/office/powerpoint/2010/main" val="20488441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Viewing patron requests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3816423"/>
          </a:xfrm>
        </p:spPr>
        <p:txBody>
          <a:bodyPr>
            <a:normAutofit/>
          </a:bodyPr>
          <a:lstStyle/>
          <a:p>
            <a:r>
              <a:rPr lang="en-US" dirty="0"/>
              <a:t>Staff user Jethro Bodine can see requests only from the Medical Library because he has role Requests Operator only in the Medical Library</a:t>
            </a:r>
          </a:p>
          <a:p>
            <a:r>
              <a:rPr lang="en-US" dirty="0"/>
              <a:t>Staff user Elly May </a:t>
            </a:r>
            <a:r>
              <a:rPr lang="en-US" dirty="0" err="1"/>
              <a:t>Clampett</a:t>
            </a:r>
            <a:r>
              <a:rPr lang="en-US" dirty="0"/>
              <a:t> can see requests only from the Law Library because she has roles Requests Operator only in the Law Library</a:t>
            </a:r>
          </a:p>
          <a:p>
            <a:r>
              <a:rPr lang="en-US" dirty="0"/>
              <a:t>Staff user Alicia Chen has Requests Operator role in the institution and therefore sees requests from all libraries.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9721496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Viewing patron requests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3816423"/>
          </a:xfrm>
        </p:spPr>
        <p:txBody>
          <a:bodyPr>
            <a:normAutofit/>
          </a:bodyPr>
          <a:lstStyle/>
          <a:p>
            <a:r>
              <a:rPr lang="en-US" dirty="0"/>
              <a:t>Staff user Alicia Chen has requests operator role in the institution and therefore sees requests from all libraries:</a:t>
            </a:r>
          </a:p>
          <a:p>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60D271EF-D793-4C94-A351-DAF74CA206A3}"/>
              </a:ext>
            </a:extLst>
          </p:cNvPr>
          <p:cNvPicPr>
            <a:picLocks noChangeAspect="1"/>
          </p:cNvPicPr>
          <p:nvPr/>
        </p:nvPicPr>
        <p:blipFill>
          <a:blip r:embed="rId2"/>
          <a:stretch>
            <a:fillRect/>
          </a:stretch>
        </p:blipFill>
        <p:spPr>
          <a:xfrm>
            <a:off x="0" y="1704113"/>
            <a:ext cx="9144000" cy="2955869"/>
          </a:xfrm>
          <a:prstGeom prst="rect">
            <a:avLst/>
          </a:prstGeom>
          <a:ln>
            <a:solidFill>
              <a:schemeClr val="tx1"/>
            </a:solidFill>
          </a:ln>
        </p:spPr>
      </p:pic>
      <p:sp>
        <p:nvSpPr>
          <p:cNvPr id="6" name="Rectangle 5">
            <a:extLst>
              <a:ext uri="{FF2B5EF4-FFF2-40B4-BE49-F238E27FC236}">
                <a16:creationId xmlns:a16="http://schemas.microsoft.com/office/drawing/2014/main" id="{EF881986-3443-4147-ABC9-D92AEBB7EC1D}"/>
              </a:ext>
            </a:extLst>
          </p:cNvPr>
          <p:cNvSpPr/>
          <p:nvPr/>
        </p:nvSpPr>
        <p:spPr>
          <a:xfrm>
            <a:off x="6156176" y="3219822"/>
            <a:ext cx="648072"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A966A90-1008-48F7-A868-72F1589AC411}"/>
              </a:ext>
            </a:extLst>
          </p:cNvPr>
          <p:cNvSpPr/>
          <p:nvPr/>
        </p:nvSpPr>
        <p:spPr>
          <a:xfrm>
            <a:off x="6156176" y="3867894"/>
            <a:ext cx="648072"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5D4F2-1FFC-4277-8161-CD5226B100B9}"/>
              </a:ext>
            </a:extLst>
          </p:cNvPr>
          <p:cNvSpPr/>
          <p:nvPr/>
        </p:nvSpPr>
        <p:spPr>
          <a:xfrm>
            <a:off x="7884368" y="2247714"/>
            <a:ext cx="1152128" cy="7560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EED21C1-C54F-4E4C-A442-D1F0B29B5C67}"/>
              </a:ext>
            </a:extLst>
          </p:cNvPr>
          <p:cNvSpPr/>
          <p:nvPr/>
        </p:nvSpPr>
        <p:spPr>
          <a:xfrm>
            <a:off x="1259632" y="1792558"/>
            <a:ext cx="648072" cy="2751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95103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DBAB822-43A9-4715-B90D-264CED2E7D22}"/>
              </a:ext>
            </a:extLst>
          </p:cNvPr>
          <p:cNvPicPr>
            <a:picLocks noChangeAspect="1"/>
          </p:cNvPicPr>
          <p:nvPr/>
        </p:nvPicPr>
        <p:blipFill>
          <a:blip r:embed="rId2"/>
          <a:stretch>
            <a:fillRect/>
          </a:stretch>
        </p:blipFill>
        <p:spPr>
          <a:xfrm>
            <a:off x="0" y="1735015"/>
            <a:ext cx="9144000" cy="2420911"/>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Viewing patron requests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3816423"/>
          </a:xfrm>
        </p:spPr>
        <p:txBody>
          <a:bodyPr>
            <a:normAutofit/>
          </a:bodyPr>
          <a:lstStyle/>
          <a:p>
            <a:r>
              <a:rPr lang="en-US" dirty="0"/>
              <a:t>Staff user Elly May </a:t>
            </a:r>
            <a:r>
              <a:rPr lang="en-US" dirty="0" err="1"/>
              <a:t>Clampett</a:t>
            </a:r>
            <a:r>
              <a:rPr lang="en-US" dirty="0"/>
              <a:t> sees requests from only the Law Library</a:t>
            </a:r>
          </a:p>
          <a:p>
            <a:endParaRPr lang="en-US" dirty="0"/>
          </a:p>
          <a:p>
            <a:endParaRPr lang="en-US" dirty="0"/>
          </a:p>
          <a:p>
            <a:endParaRPr lang="en-US" dirty="0"/>
          </a:p>
          <a:p>
            <a:endParaRPr lang="en-US" dirty="0"/>
          </a:p>
        </p:txBody>
      </p:sp>
      <p:sp>
        <p:nvSpPr>
          <p:cNvPr id="7" name="Rectangle 6">
            <a:extLst>
              <a:ext uri="{FF2B5EF4-FFF2-40B4-BE49-F238E27FC236}">
                <a16:creationId xmlns:a16="http://schemas.microsoft.com/office/drawing/2014/main" id="{77983094-ECA4-411F-9358-EC3447405AF4}"/>
              </a:ext>
            </a:extLst>
          </p:cNvPr>
          <p:cNvSpPr/>
          <p:nvPr/>
        </p:nvSpPr>
        <p:spPr>
          <a:xfrm>
            <a:off x="1446180" y="2205707"/>
            <a:ext cx="539552" cy="33414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D1EE582-2866-4B71-AB3D-8C12D8F6BA55}"/>
              </a:ext>
            </a:extLst>
          </p:cNvPr>
          <p:cNvSpPr/>
          <p:nvPr/>
        </p:nvSpPr>
        <p:spPr>
          <a:xfrm>
            <a:off x="7956376" y="2695142"/>
            <a:ext cx="1187624" cy="67484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029E4F8-0A24-4538-82D6-8E389087BDEB}"/>
              </a:ext>
            </a:extLst>
          </p:cNvPr>
          <p:cNvSpPr/>
          <p:nvPr/>
        </p:nvSpPr>
        <p:spPr>
          <a:xfrm>
            <a:off x="6228184" y="3678160"/>
            <a:ext cx="611560" cy="3337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62462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75A4081-2675-4AF1-B261-64BB24705C37}"/>
              </a:ext>
            </a:extLst>
          </p:cNvPr>
          <p:cNvPicPr>
            <a:picLocks noChangeAspect="1"/>
          </p:cNvPicPr>
          <p:nvPr/>
        </p:nvPicPr>
        <p:blipFill>
          <a:blip r:embed="rId2"/>
          <a:stretch>
            <a:fillRect/>
          </a:stretch>
        </p:blipFill>
        <p:spPr>
          <a:xfrm>
            <a:off x="0" y="2054360"/>
            <a:ext cx="9144000" cy="2173574"/>
          </a:xfrm>
          <a:prstGeom prst="rect">
            <a:avLst/>
          </a:prstGeom>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Viewing patron requests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3816423"/>
          </a:xfrm>
        </p:spPr>
        <p:txBody>
          <a:bodyPr>
            <a:normAutofit/>
          </a:bodyPr>
          <a:lstStyle/>
          <a:p>
            <a:r>
              <a:rPr lang="en-US" dirty="0"/>
              <a:t>Staff user Jethro Bodine sees requests from only the Medical Library</a:t>
            </a:r>
          </a:p>
          <a:p>
            <a:endParaRPr lang="en-US" dirty="0"/>
          </a:p>
          <a:p>
            <a:endParaRPr lang="en-US" dirty="0"/>
          </a:p>
          <a:p>
            <a:endParaRPr lang="en-US" dirty="0"/>
          </a:p>
          <a:p>
            <a:endParaRPr lang="en-US" dirty="0"/>
          </a:p>
        </p:txBody>
      </p:sp>
      <p:sp>
        <p:nvSpPr>
          <p:cNvPr id="7" name="Rectangle 6">
            <a:extLst>
              <a:ext uri="{FF2B5EF4-FFF2-40B4-BE49-F238E27FC236}">
                <a16:creationId xmlns:a16="http://schemas.microsoft.com/office/drawing/2014/main" id="{77983094-ECA4-411F-9358-EC3447405AF4}"/>
              </a:ext>
            </a:extLst>
          </p:cNvPr>
          <p:cNvSpPr/>
          <p:nvPr/>
        </p:nvSpPr>
        <p:spPr>
          <a:xfrm>
            <a:off x="1331640" y="2205707"/>
            <a:ext cx="654092" cy="33414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D1EE582-2866-4B71-AB3D-8C12D8F6BA55}"/>
              </a:ext>
            </a:extLst>
          </p:cNvPr>
          <p:cNvSpPr/>
          <p:nvPr/>
        </p:nvSpPr>
        <p:spPr>
          <a:xfrm>
            <a:off x="7812360" y="2718189"/>
            <a:ext cx="1187624" cy="67484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45CB064-D6FE-479D-A0E8-E6E80D63E356}"/>
              </a:ext>
            </a:extLst>
          </p:cNvPr>
          <p:cNvSpPr/>
          <p:nvPr/>
        </p:nvSpPr>
        <p:spPr>
          <a:xfrm>
            <a:off x="6084168" y="3651870"/>
            <a:ext cx="654092" cy="33414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34762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62243-1805-4961-BBF6-F2E5FF1B81BA}"/>
              </a:ext>
            </a:extLst>
          </p:cNvPr>
          <p:cNvSpPr>
            <a:spLocks noGrp="1"/>
          </p:cNvSpPr>
          <p:nvPr>
            <p:ph type="ctrTitle"/>
          </p:nvPr>
        </p:nvSpPr>
        <p:spPr>
          <a:xfrm>
            <a:off x="251520" y="3319778"/>
            <a:ext cx="8712968" cy="1240583"/>
          </a:xfrm>
        </p:spPr>
        <p:txBody>
          <a:bodyPr/>
          <a:lstStyle/>
          <a:p>
            <a:r>
              <a:rPr lang="en-US" dirty="0"/>
              <a:t>Creating and Viewing Fines and Fees restricted by library</a:t>
            </a:r>
          </a:p>
        </p:txBody>
      </p:sp>
    </p:spTree>
    <p:extLst>
      <p:ext uri="{BB962C8B-B14F-4D97-AF65-F5344CB8AC3E}">
        <p14:creationId xmlns:p14="http://schemas.microsoft.com/office/powerpoint/2010/main" val="8744964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fontScale="90000"/>
          </a:bodyPr>
          <a:lstStyle/>
          <a:p>
            <a:r>
              <a:rPr lang="en-US" dirty="0"/>
              <a:t>Creating and Viewing Fines and Fees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3816423"/>
          </a:xfrm>
        </p:spPr>
        <p:txBody>
          <a:bodyPr>
            <a:normAutofit/>
          </a:bodyPr>
          <a:lstStyle/>
          <a:p>
            <a:r>
              <a:rPr lang="en-US" dirty="0"/>
              <a:t>What we will see in this section:</a:t>
            </a:r>
          </a:p>
          <a:p>
            <a:pPr lvl="1"/>
            <a:r>
              <a:rPr lang="en-US" sz="2400" dirty="0"/>
              <a:t>A field “Owner” which is part of the Fines and Fees.</a:t>
            </a:r>
          </a:p>
          <a:p>
            <a:pPr lvl="1"/>
            <a:r>
              <a:rPr lang="en-US" sz="2400" dirty="0"/>
              <a:t>This allows the institution to restrict which staff users can see and add which Fines and Fees.</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5402953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990C42-02CE-4302-85F8-5EFF15166967}"/>
              </a:ext>
            </a:extLst>
          </p:cNvPr>
          <p:cNvPicPr>
            <a:picLocks noChangeAspect="1"/>
          </p:cNvPicPr>
          <p:nvPr/>
        </p:nvPicPr>
        <p:blipFill>
          <a:blip r:embed="rId2"/>
          <a:stretch>
            <a:fillRect/>
          </a:stretch>
        </p:blipFill>
        <p:spPr>
          <a:xfrm>
            <a:off x="1672133" y="1688600"/>
            <a:ext cx="5960715" cy="2965418"/>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fontScale="90000"/>
          </a:bodyPr>
          <a:lstStyle/>
          <a:p>
            <a:r>
              <a:rPr lang="en-US" dirty="0"/>
              <a:t>Creating and Viewing Fines and Fees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3816423"/>
          </a:xfrm>
        </p:spPr>
        <p:txBody>
          <a:bodyPr>
            <a:normAutofit/>
          </a:bodyPr>
          <a:lstStyle/>
          <a:p>
            <a:r>
              <a:rPr lang="en-US" dirty="0"/>
              <a:t>Staff user Elly May </a:t>
            </a:r>
            <a:r>
              <a:rPr lang="en-US" dirty="0" err="1"/>
              <a:t>Clampett</a:t>
            </a:r>
            <a:r>
              <a:rPr lang="en-US" dirty="0"/>
              <a:t> can create Fines and Fees only for the Law Library</a:t>
            </a:r>
          </a:p>
          <a:p>
            <a:endParaRPr lang="en-US" dirty="0"/>
          </a:p>
          <a:p>
            <a:endParaRPr lang="en-US" dirty="0"/>
          </a:p>
          <a:p>
            <a:endParaRPr lang="en-US" dirty="0"/>
          </a:p>
          <a:p>
            <a:endParaRPr lang="en-US" dirty="0"/>
          </a:p>
        </p:txBody>
      </p:sp>
      <p:sp>
        <p:nvSpPr>
          <p:cNvPr id="7" name="Rectangle 6">
            <a:extLst>
              <a:ext uri="{FF2B5EF4-FFF2-40B4-BE49-F238E27FC236}">
                <a16:creationId xmlns:a16="http://schemas.microsoft.com/office/drawing/2014/main" id="{77983094-ECA4-411F-9358-EC3447405AF4}"/>
              </a:ext>
            </a:extLst>
          </p:cNvPr>
          <p:cNvSpPr/>
          <p:nvPr/>
        </p:nvSpPr>
        <p:spPr>
          <a:xfrm>
            <a:off x="1672132" y="2171601"/>
            <a:ext cx="1603723" cy="33414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9489936-82E2-4F3F-B47A-4AC81554160D}"/>
              </a:ext>
            </a:extLst>
          </p:cNvPr>
          <p:cNvSpPr/>
          <p:nvPr/>
        </p:nvSpPr>
        <p:spPr>
          <a:xfrm>
            <a:off x="2549756" y="3045643"/>
            <a:ext cx="654092" cy="2461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29804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B409C39-580C-4313-B365-A141498E833B}"/>
              </a:ext>
            </a:extLst>
          </p:cNvPr>
          <p:cNvPicPr>
            <a:picLocks noChangeAspect="1"/>
          </p:cNvPicPr>
          <p:nvPr/>
        </p:nvPicPr>
        <p:blipFill>
          <a:blip r:embed="rId2"/>
          <a:stretch>
            <a:fillRect/>
          </a:stretch>
        </p:blipFill>
        <p:spPr>
          <a:xfrm>
            <a:off x="1672132" y="1668333"/>
            <a:ext cx="5941349" cy="2907626"/>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fontScale="90000"/>
          </a:bodyPr>
          <a:lstStyle/>
          <a:p>
            <a:r>
              <a:rPr lang="en-US" dirty="0"/>
              <a:t>Creating and Viewing Fines and Fees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2"/>
            <a:ext cx="8424936" cy="860152"/>
          </a:xfrm>
        </p:spPr>
        <p:txBody>
          <a:bodyPr>
            <a:normAutofit/>
          </a:bodyPr>
          <a:lstStyle/>
          <a:p>
            <a:r>
              <a:rPr lang="en-US" dirty="0"/>
              <a:t>Staff user Jethro Bodine can create Fines and Fees only for the Medical Library</a:t>
            </a:r>
          </a:p>
          <a:p>
            <a:endParaRPr lang="en-US" dirty="0"/>
          </a:p>
        </p:txBody>
      </p:sp>
      <p:sp>
        <p:nvSpPr>
          <p:cNvPr id="7" name="Rectangle 6">
            <a:extLst>
              <a:ext uri="{FF2B5EF4-FFF2-40B4-BE49-F238E27FC236}">
                <a16:creationId xmlns:a16="http://schemas.microsoft.com/office/drawing/2014/main" id="{77983094-ECA4-411F-9358-EC3447405AF4}"/>
              </a:ext>
            </a:extLst>
          </p:cNvPr>
          <p:cNvSpPr/>
          <p:nvPr/>
        </p:nvSpPr>
        <p:spPr>
          <a:xfrm>
            <a:off x="1672132" y="2171601"/>
            <a:ext cx="1603723" cy="33414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9489936-82E2-4F3F-B47A-4AC81554160D}"/>
              </a:ext>
            </a:extLst>
          </p:cNvPr>
          <p:cNvSpPr/>
          <p:nvPr/>
        </p:nvSpPr>
        <p:spPr>
          <a:xfrm>
            <a:off x="2549756" y="2977114"/>
            <a:ext cx="798108" cy="28281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45794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8BB2A31-C43B-4BD0-B849-9D41416A4A87}"/>
              </a:ext>
            </a:extLst>
          </p:cNvPr>
          <p:cNvPicPr>
            <a:picLocks noChangeAspect="1"/>
          </p:cNvPicPr>
          <p:nvPr/>
        </p:nvPicPr>
        <p:blipFill>
          <a:blip r:embed="rId2"/>
          <a:stretch>
            <a:fillRect/>
          </a:stretch>
        </p:blipFill>
        <p:spPr>
          <a:xfrm>
            <a:off x="1672132" y="1391746"/>
            <a:ext cx="6421338" cy="3170735"/>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fontScale="90000"/>
          </a:bodyPr>
          <a:lstStyle/>
          <a:p>
            <a:r>
              <a:rPr lang="en-US" dirty="0"/>
              <a:t>Creating and Viewing Fines and Fees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2"/>
            <a:ext cx="8424936" cy="860152"/>
          </a:xfrm>
        </p:spPr>
        <p:txBody>
          <a:bodyPr>
            <a:normAutofit/>
          </a:bodyPr>
          <a:lstStyle/>
          <a:p>
            <a:r>
              <a:rPr lang="en-US" dirty="0"/>
              <a:t>Staff user Alicia Chen can create Fines and Fees for any library</a:t>
            </a:r>
          </a:p>
          <a:p>
            <a:endParaRPr lang="en-US" dirty="0"/>
          </a:p>
        </p:txBody>
      </p:sp>
      <p:sp>
        <p:nvSpPr>
          <p:cNvPr id="7" name="Rectangle 6">
            <a:extLst>
              <a:ext uri="{FF2B5EF4-FFF2-40B4-BE49-F238E27FC236}">
                <a16:creationId xmlns:a16="http://schemas.microsoft.com/office/drawing/2014/main" id="{77983094-ECA4-411F-9358-EC3447405AF4}"/>
              </a:ext>
            </a:extLst>
          </p:cNvPr>
          <p:cNvSpPr/>
          <p:nvPr/>
        </p:nvSpPr>
        <p:spPr>
          <a:xfrm>
            <a:off x="1744141" y="1970265"/>
            <a:ext cx="1603723" cy="33414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9489936-82E2-4F3F-B47A-4AC81554160D}"/>
              </a:ext>
            </a:extLst>
          </p:cNvPr>
          <p:cNvSpPr/>
          <p:nvPr/>
        </p:nvSpPr>
        <p:spPr>
          <a:xfrm>
            <a:off x="2627784" y="2814275"/>
            <a:ext cx="1224136" cy="174820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41505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B3F86CB-35E2-4C86-B4C6-65272AFC5943}"/>
              </a:ext>
            </a:extLst>
          </p:cNvPr>
          <p:cNvPicPr>
            <a:picLocks noChangeAspect="1"/>
          </p:cNvPicPr>
          <p:nvPr/>
        </p:nvPicPr>
        <p:blipFill>
          <a:blip r:embed="rId2"/>
          <a:stretch>
            <a:fillRect/>
          </a:stretch>
        </p:blipFill>
        <p:spPr>
          <a:xfrm>
            <a:off x="0" y="1264390"/>
            <a:ext cx="9144000" cy="3179568"/>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fontScale="90000"/>
          </a:bodyPr>
          <a:lstStyle/>
          <a:p>
            <a:r>
              <a:rPr lang="en-US" dirty="0"/>
              <a:t>Creating and Viewing Fines and Fees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2"/>
            <a:ext cx="8424936" cy="860152"/>
          </a:xfrm>
        </p:spPr>
        <p:txBody>
          <a:bodyPr>
            <a:normAutofit/>
          </a:bodyPr>
          <a:lstStyle/>
          <a:p>
            <a:r>
              <a:rPr lang="en-US" sz="1800" dirty="0"/>
              <a:t>Patron Moshe Ben </a:t>
            </a:r>
            <a:r>
              <a:rPr lang="en-US" sz="1800" dirty="0" err="1"/>
              <a:t>Maimon</a:t>
            </a:r>
            <a:r>
              <a:rPr lang="en-US" sz="1800" dirty="0"/>
              <a:t> has fines and fees in the Law Library and Medical Library.</a:t>
            </a:r>
          </a:p>
          <a:p>
            <a:endParaRPr lang="en-US" sz="1800" dirty="0"/>
          </a:p>
        </p:txBody>
      </p:sp>
      <p:sp>
        <p:nvSpPr>
          <p:cNvPr id="7" name="Rectangle 6">
            <a:extLst>
              <a:ext uri="{FF2B5EF4-FFF2-40B4-BE49-F238E27FC236}">
                <a16:creationId xmlns:a16="http://schemas.microsoft.com/office/drawing/2014/main" id="{77983094-ECA4-411F-9358-EC3447405AF4}"/>
              </a:ext>
            </a:extLst>
          </p:cNvPr>
          <p:cNvSpPr/>
          <p:nvPr/>
        </p:nvSpPr>
        <p:spPr>
          <a:xfrm>
            <a:off x="3419872" y="1589705"/>
            <a:ext cx="667619" cy="3339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E7E8A92-2D44-437C-9DE1-5566D66E1725}"/>
              </a:ext>
            </a:extLst>
          </p:cNvPr>
          <p:cNvSpPr/>
          <p:nvPr/>
        </p:nvSpPr>
        <p:spPr>
          <a:xfrm>
            <a:off x="3059832" y="3344810"/>
            <a:ext cx="667619" cy="3339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BFD841-C7EA-42C5-956C-AD43C9A38F37}"/>
              </a:ext>
            </a:extLst>
          </p:cNvPr>
          <p:cNvSpPr/>
          <p:nvPr/>
        </p:nvSpPr>
        <p:spPr>
          <a:xfrm>
            <a:off x="3086062" y="4027260"/>
            <a:ext cx="667619" cy="3339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9A0A7A-B950-4812-8BC6-83383AEB3757}"/>
              </a:ext>
            </a:extLst>
          </p:cNvPr>
          <p:cNvSpPr/>
          <p:nvPr/>
        </p:nvSpPr>
        <p:spPr>
          <a:xfrm>
            <a:off x="7956376" y="1422718"/>
            <a:ext cx="1125897" cy="7018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89060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539280-60B0-4D86-8598-BB84FD3CF2EE}"/>
              </a:ext>
            </a:extLst>
          </p:cNvPr>
          <p:cNvPicPr>
            <a:picLocks noChangeAspect="1"/>
          </p:cNvPicPr>
          <p:nvPr/>
        </p:nvPicPr>
        <p:blipFill>
          <a:blip r:embed="rId2"/>
          <a:stretch>
            <a:fillRect/>
          </a:stretch>
        </p:blipFill>
        <p:spPr>
          <a:xfrm>
            <a:off x="11421" y="1153832"/>
            <a:ext cx="9144000" cy="3516363"/>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fontScale="90000"/>
          </a:bodyPr>
          <a:lstStyle/>
          <a:p>
            <a:r>
              <a:rPr lang="en-US" dirty="0"/>
              <a:t>Creating and Viewing Fines and Fees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2"/>
            <a:ext cx="8424936" cy="860152"/>
          </a:xfrm>
        </p:spPr>
        <p:txBody>
          <a:bodyPr>
            <a:normAutofit/>
          </a:bodyPr>
          <a:lstStyle/>
          <a:p>
            <a:r>
              <a:rPr lang="en-US" sz="1800" dirty="0"/>
              <a:t>Staff user Alicia Chen sees fees fines and fees in the Law Library and Medical Library.</a:t>
            </a:r>
          </a:p>
          <a:p>
            <a:endParaRPr lang="en-US" sz="1800" dirty="0"/>
          </a:p>
        </p:txBody>
      </p:sp>
      <p:sp>
        <p:nvSpPr>
          <p:cNvPr id="7" name="Rectangle 6">
            <a:extLst>
              <a:ext uri="{FF2B5EF4-FFF2-40B4-BE49-F238E27FC236}">
                <a16:creationId xmlns:a16="http://schemas.microsoft.com/office/drawing/2014/main" id="{77983094-ECA4-411F-9358-EC3447405AF4}"/>
              </a:ext>
            </a:extLst>
          </p:cNvPr>
          <p:cNvSpPr/>
          <p:nvPr/>
        </p:nvSpPr>
        <p:spPr>
          <a:xfrm>
            <a:off x="3419872" y="1803474"/>
            <a:ext cx="667619"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E7E8A92-2D44-437C-9DE1-5566D66E1725}"/>
              </a:ext>
            </a:extLst>
          </p:cNvPr>
          <p:cNvSpPr/>
          <p:nvPr/>
        </p:nvSpPr>
        <p:spPr>
          <a:xfrm>
            <a:off x="3059832" y="3558579"/>
            <a:ext cx="667619"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BFD841-C7EA-42C5-956C-AD43C9A38F37}"/>
              </a:ext>
            </a:extLst>
          </p:cNvPr>
          <p:cNvSpPr/>
          <p:nvPr/>
        </p:nvSpPr>
        <p:spPr>
          <a:xfrm>
            <a:off x="3086062" y="4241029"/>
            <a:ext cx="667619"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9A0A7A-B950-4812-8BC6-83383AEB3757}"/>
              </a:ext>
            </a:extLst>
          </p:cNvPr>
          <p:cNvSpPr/>
          <p:nvPr/>
        </p:nvSpPr>
        <p:spPr>
          <a:xfrm>
            <a:off x="7956376" y="2003770"/>
            <a:ext cx="1125897" cy="3336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C263983-8140-4422-914F-AE0A2517C5F8}"/>
              </a:ext>
            </a:extLst>
          </p:cNvPr>
          <p:cNvSpPr txBox="1"/>
          <p:nvPr/>
        </p:nvSpPr>
        <p:spPr>
          <a:xfrm>
            <a:off x="4932040" y="2787774"/>
            <a:ext cx="2304256" cy="369332"/>
          </a:xfrm>
          <a:prstGeom prst="rect">
            <a:avLst/>
          </a:prstGeom>
          <a:solidFill>
            <a:srgbClr val="FFFF00"/>
          </a:solidFill>
          <a:ln>
            <a:solidFill>
              <a:schemeClr val="accent1"/>
            </a:solidFill>
          </a:ln>
        </p:spPr>
        <p:txBody>
          <a:bodyPr wrap="square" rtlCol="0">
            <a:spAutoFit/>
          </a:bodyPr>
          <a:lstStyle/>
          <a:p>
            <a:r>
              <a:rPr lang="en-US" dirty="0"/>
              <a:t>Staff User Alicia Chen</a:t>
            </a:r>
          </a:p>
        </p:txBody>
      </p:sp>
      <p:cxnSp>
        <p:nvCxnSpPr>
          <p:cNvPr id="13" name="Straight Arrow Connector 12">
            <a:extLst>
              <a:ext uri="{FF2B5EF4-FFF2-40B4-BE49-F238E27FC236}">
                <a16:creationId xmlns:a16="http://schemas.microsoft.com/office/drawing/2014/main" id="{8B2CAD5C-DBD4-478E-8332-7BC70C1687E6}"/>
              </a:ext>
            </a:extLst>
          </p:cNvPr>
          <p:cNvCxnSpPr/>
          <p:nvPr/>
        </p:nvCxnSpPr>
        <p:spPr>
          <a:xfrm flipV="1">
            <a:off x="7236296" y="1803474"/>
            <a:ext cx="648072" cy="9843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60F01D1-0875-4F8C-AFFA-CA4F981DF952}"/>
              </a:ext>
            </a:extLst>
          </p:cNvPr>
          <p:cNvSpPr/>
          <p:nvPr/>
        </p:nvSpPr>
        <p:spPr>
          <a:xfrm>
            <a:off x="7737580" y="1496417"/>
            <a:ext cx="648072" cy="2603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19230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57FF076-009E-4B11-AE28-3E9FF7683D0F}"/>
              </a:ext>
            </a:extLst>
          </p:cNvPr>
          <p:cNvPicPr>
            <a:picLocks noChangeAspect="1"/>
          </p:cNvPicPr>
          <p:nvPr/>
        </p:nvPicPr>
        <p:blipFill>
          <a:blip r:embed="rId2"/>
          <a:stretch>
            <a:fillRect/>
          </a:stretch>
        </p:blipFill>
        <p:spPr>
          <a:xfrm>
            <a:off x="0" y="1441416"/>
            <a:ext cx="9144000" cy="2714510"/>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fontScale="90000"/>
          </a:bodyPr>
          <a:lstStyle/>
          <a:p>
            <a:r>
              <a:rPr lang="en-US" dirty="0"/>
              <a:t>Creating and Viewing Fines and Fees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2"/>
            <a:ext cx="8424936" cy="860152"/>
          </a:xfrm>
        </p:spPr>
        <p:txBody>
          <a:bodyPr>
            <a:normAutofit/>
          </a:bodyPr>
          <a:lstStyle/>
          <a:p>
            <a:r>
              <a:rPr lang="en-US" sz="1800" dirty="0"/>
              <a:t>Staff user Elly May </a:t>
            </a:r>
            <a:r>
              <a:rPr lang="en-US" sz="1800" dirty="0" err="1"/>
              <a:t>Clampett</a:t>
            </a:r>
            <a:r>
              <a:rPr lang="en-US" sz="1800" dirty="0"/>
              <a:t> sees fines and fees in the Law Library only.</a:t>
            </a:r>
          </a:p>
          <a:p>
            <a:endParaRPr lang="en-US" sz="1800" dirty="0"/>
          </a:p>
        </p:txBody>
      </p:sp>
      <p:sp>
        <p:nvSpPr>
          <p:cNvPr id="7" name="Rectangle 6">
            <a:extLst>
              <a:ext uri="{FF2B5EF4-FFF2-40B4-BE49-F238E27FC236}">
                <a16:creationId xmlns:a16="http://schemas.microsoft.com/office/drawing/2014/main" id="{77983094-ECA4-411F-9358-EC3447405AF4}"/>
              </a:ext>
            </a:extLst>
          </p:cNvPr>
          <p:cNvSpPr/>
          <p:nvPr/>
        </p:nvSpPr>
        <p:spPr>
          <a:xfrm>
            <a:off x="3419872" y="1803474"/>
            <a:ext cx="667619"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E7E8A92-2D44-437C-9DE1-5566D66E1725}"/>
              </a:ext>
            </a:extLst>
          </p:cNvPr>
          <p:cNvSpPr/>
          <p:nvPr/>
        </p:nvSpPr>
        <p:spPr>
          <a:xfrm>
            <a:off x="2699792" y="3611744"/>
            <a:ext cx="667619"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9A0A7A-B950-4812-8BC6-83383AEB3757}"/>
              </a:ext>
            </a:extLst>
          </p:cNvPr>
          <p:cNvSpPr/>
          <p:nvPr/>
        </p:nvSpPr>
        <p:spPr>
          <a:xfrm>
            <a:off x="7956376" y="2003770"/>
            <a:ext cx="1125897" cy="3336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C263983-8140-4422-914F-AE0A2517C5F8}"/>
              </a:ext>
            </a:extLst>
          </p:cNvPr>
          <p:cNvSpPr txBox="1"/>
          <p:nvPr/>
        </p:nvSpPr>
        <p:spPr>
          <a:xfrm>
            <a:off x="4355976" y="2787774"/>
            <a:ext cx="2880320" cy="369332"/>
          </a:xfrm>
          <a:prstGeom prst="rect">
            <a:avLst/>
          </a:prstGeom>
          <a:solidFill>
            <a:srgbClr val="FFFF00"/>
          </a:solidFill>
          <a:ln>
            <a:solidFill>
              <a:schemeClr val="accent1"/>
            </a:solidFill>
          </a:ln>
        </p:spPr>
        <p:txBody>
          <a:bodyPr wrap="square" rtlCol="0">
            <a:spAutoFit/>
          </a:bodyPr>
          <a:lstStyle/>
          <a:p>
            <a:r>
              <a:rPr lang="en-US" dirty="0"/>
              <a:t>Staff User Elly May </a:t>
            </a:r>
            <a:r>
              <a:rPr lang="en-US" dirty="0" err="1"/>
              <a:t>Clampett</a:t>
            </a:r>
            <a:endParaRPr lang="en-US" dirty="0"/>
          </a:p>
        </p:txBody>
      </p:sp>
      <p:cxnSp>
        <p:nvCxnSpPr>
          <p:cNvPr id="13" name="Straight Arrow Connector 12">
            <a:extLst>
              <a:ext uri="{FF2B5EF4-FFF2-40B4-BE49-F238E27FC236}">
                <a16:creationId xmlns:a16="http://schemas.microsoft.com/office/drawing/2014/main" id="{8B2CAD5C-DBD4-478E-8332-7BC70C1687E6}"/>
              </a:ext>
            </a:extLst>
          </p:cNvPr>
          <p:cNvCxnSpPr/>
          <p:nvPr/>
        </p:nvCxnSpPr>
        <p:spPr>
          <a:xfrm flipV="1">
            <a:off x="7236296" y="1803474"/>
            <a:ext cx="648072" cy="9843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60F01D1-0875-4F8C-AFFA-CA4F981DF952}"/>
              </a:ext>
            </a:extLst>
          </p:cNvPr>
          <p:cNvSpPr/>
          <p:nvPr/>
        </p:nvSpPr>
        <p:spPr>
          <a:xfrm>
            <a:off x="7737580" y="1496417"/>
            <a:ext cx="648072" cy="2603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186CF1C-AD04-4C99-A71C-ABDD93838F37}"/>
              </a:ext>
            </a:extLst>
          </p:cNvPr>
          <p:cNvSpPr txBox="1"/>
          <p:nvPr/>
        </p:nvSpPr>
        <p:spPr>
          <a:xfrm>
            <a:off x="4139952" y="4371948"/>
            <a:ext cx="1368152" cy="369332"/>
          </a:xfrm>
          <a:prstGeom prst="rect">
            <a:avLst/>
          </a:prstGeom>
          <a:solidFill>
            <a:srgbClr val="FFFF00"/>
          </a:solidFill>
          <a:ln>
            <a:solidFill>
              <a:schemeClr val="accent1"/>
            </a:solidFill>
          </a:ln>
        </p:spPr>
        <p:txBody>
          <a:bodyPr wrap="square" rtlCol="0">
            <a:spAutoFit/>
          </a:bodyPr>
          <a:lstStyle/>
          <a:p>
            <a:r>
              <a:rPr lang="en-US" dirty="0"/>
              <a:t>Law Library</a:t>
            </a:r>
          </a:p>
        </p:txBody>
      </p:sp>
      <p:cxnSp>
        <p:nvCxnSpPr>
          <p:cNvPr id="16" name="Straight Arrow Connector 15">
            <a:extLst>
              <a:ext uri="{FF2B5EF4-FFF2-40B4-BE49-F238E27FC236}">
                <a16:creationId xmlns:a16="http://schemas.microsoft.com/office/drawing/2014/main" id="{7A02C44C-190F-4449-AF08-EA7DD002C7BC}"/>
              </a:ext>
            </a:extLst>
          </p:cNvPr>
          <p:cNvCxnSpPr>
            <a:cxnSpLocks/>
          </p:cNvCxnSpPr>
          <p:nvPr/>
        </p:nvCxnSpPr>
        <p:spPr>
          <a:xfrm flipH="1" flipV="1">
            <a:off x="3333708" y="3944876"/>
            <a:ext cx="839947" cy="42707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096D4C8D-9967-451C-A1D6-8300860EE7D5}"/>
              </a:ext>
            </a:extLst>
          </p:cNvPr>
          <p:cNvSpPr/>
          <p:nvPr/>
        </p:nvSpPr>
        <p:spPr>
          <a:xfrm>
            <a:off x="61727" y="2539851"/>
            <a:ext cx="648072"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83561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28E561A-99B7-47AA-9C77-46F2BA2AD4FC}"/>
              </a:ext>
            </a:extLst>
          </p:cNvPr>
          <p:cNvPicPr>
            <a:picLocks noChangeAspect="1"/>
          </p:cNvPicPr>
          <p:nvPr/>
        </p:nvPicPr>
        <p:blipFill>
          <a:blip r:embed="rId2"/>
          <a:stretch>
            <a:fillRect/>
          </a:stretch>
        </p:blipFill>
        <p:spPr>
          <a:xfrm>
            <a:off x="0" y="1452525"/>
            <a:ext cx="9144000" cy="2578697"/>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fontScale="90000"/>
          </a:bodyPr>
          <a:lstStyle/>
          <a:p>
            <a:r>
              <a:rPr lang="en-US" dirty="0"/>
              <a:t>Creating and Viewing Fines and Fees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2"/>
            <a:ext cx="8424936" cy="860152"/>
          </a:xfrm>
        </p:spPr>
        <p:txBody>
          <a:bodyPr>
            <a:normAutofit/>
          </a:bodyPr>
          <a:lstStyle/>
          <a:p>
            <a:r>
              <a:rPr lang="en-US" sz="1800" dirty="0"/>
              <a:t>Staff user Jethro Bodine sees fines and fees in the Medical Library only.</a:t>
            </a:r>
          </a:p>
          <a:p>
            <a:endParaRPr lang="en-US" sz="1800" dirty="0"/>
          </a:p>
        </p:txBody>
      </p:sp>
      <p:sp>
        <p:nvSpPr>
          <p:cNvPr id="7" name="Rectangle 6">
            <a:extLst>
              <a:ext uri="{FF2B5EF4-FFF2-40B4-BE49-F238E27FC236}">
                <a16:creationId xmlns:a16="http://schemas.microsoft.com/office/drawing/2014/main" id="{77983094-ECA4-411F-9358-EC3447405AF4}"/>
              </a:ext>
            </a:extLst>
          </p:cNvPr>
          <p:cNvSpPr/>
          <p:nvPr/>
        </p:nvSpPr>
        <p:spPr>
          <a:xfrm>
            <a:off x="3419872" y="1803474"/>
            <a:ext cx="667619"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E7E8A92-2D44-437C-9DE1-5566D66E1725}"/>
              </a:ext>
            </a:extLst>
          </p:cNvPr>
          <p:cNvSpPr/>
          <p:nvPr/>
        </p:nvSpPr>
        <p:spPr>
          <a:xfrm>
            <a:off x="2987824" y="3611744"/>
            <a:ext cx="667619"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9A0A7A-B950-4812-8BC6-83383AEB3757}"/>
              </a:ext>
            </a:extLst>
          </p:cNvPr>
          <p:cNvSpPr/>
          <p:nvPr/>
        </p:nvSpPr>
        <p:spPr>
          <a:xfrm>
            <a:off x="7956376" y="2003770"/>
            <a:ext cx="1125897" cy="3336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C263983-8140-4422-914F-AE0A2517C5F8}"/>
              </a:ext>
            </a:extLst>
          </p:cNvPr>
          <p:cNvSpPr txBox="1"/>
          <p:nvPr/>
        </p:nvSpPr>
        <p:spPr>
          <a:xfrm>
            <a:off x="4572000" y="2787774"/>
            <a:ext cx="2664296" cy="369332"/>
          </a:xfrm>
          <a:prstGeom prst="rect">
            <a:avLst/>
          </a:prstGeom>
          <a:solidFill>
            <a:srgbClr val="FFFF00"/>
          </a:solidFill>
          <a:ln>
            <a:solidFill>
              <a:schemeClr val="accent1"/>
            </a:solidFill>
          </a:ln>
        </p:spPr>
        <p:txBody>
          <a:bodyPr wrap="square" rtlCol="0">
            <a:spAutoFit/>
          </a:bodyPr>
          <a:lstStyle/>
          <a:p>
            <a:r>
              <a:rPr lang="en-US" dirty="0"/>
              <a:t>Staff User Jethro Bodine</a:t>
            </a:r>
          </a:p>
        </p:txBody>
      </p:sp>
      <p:cxnSp>
        <p:nvCxnSpPr>
          <p:cNvPr id="13" name="Straight Arrow Connector 12">
            <a:extLst>
              <a:ext uri="{FF2B5EF4-FFF2-40B4-BE49-F238E27FC236}">
                <a16:creationId xmlns:a16="http://schemas.microsoft.com/office/drawing/2014/main" id="{8B2CAD5C-DBD4-478E-8332-7BC70C1687E6}"/>
              </a:ext>
            </a:extLst>
          </p:cNvPr>
          <p:cNvCxnSpPr/>
          <p:nvPr/>
        </p:nvCxnSpPr>
        <p:spPr>
          <a:xfrm flipV="1">
            <a:off x="7236296" y="1803474"/>
            <a:ext cx="648072" cy="9843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60F01D1-0875-4F8C-AFFA-CA4F981DF952}"/>
              </a:ext>
            </a:extLst>
          </p:cNvPr>
          <p:cNvSpPr/>
          <p:nvPr/>
        </p:nvSpPr>
        <p:spPr>
          <a:xfrm>
            <a:off x="7737580" y="1496417"/>
            <a:ext cx="648072" cy="2603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186CF1C-AD04-4C99-A71C-ABDD93838F37}"/>
              </a:ext>
            </a:extLst>
          </p:cNvPr>
          <p:cNvSpPr txBox="1"/>
          <p:nvPr/>
        </p:nvSpPr>
        <p:spPr>
          <a:xfrm>
            <a:off x="4427984" y="4371948"/>
            <a:ext cx="1656184" cy="369332"/>
          </a:xfrm>
          <a:prstGeom prst="rect">
            <a:avLst/>
          </a:prstGeom>
          <a:solidFill>
            <a:srgbClr val="FFFF00"/>
          </a:solidFill>
          <a:ln>
            <a:solidFill>
              <a:schemeClr val="accent1"/>
            </a:solidFill>
          </a:ln>
        </p:spPr>
        <p:txBody>
          <a:bodyPr wrap="square" rtlCol="0">
            <a:spAutoFit/>
          </a:bodyPr>
          <a:lstStyle/>
          <a:p>
            <a:r>
              <a:rPr lang="en-US" dirty="0"/>
              <a:t>Medical Library</a:t>
            </a:r>
          </a:p>
        </p:txBody>
      </p:sp>
      <p:cxnSp>
        <p:nvCxnSpPr>
          <p:cNvPr id="16" name="Straight Arrow Connector 15">
            <a:extLst>
              <a:ext uri="{FF2B5EF4-FFF2-40B4-BE49-F238E27FC236}">
                <a16:creationId xmlns:a16="http://schemas.microsoft.com/office/drawing/2014/main" id="{7A02C44C-190F-4449-AF08-EA7DD002C7BC}"/>
              </a:ext>
            </a:extLst>
          </p:cNvPr>
          <p:cNvCxnSpPr>
            <a:cxnSpLocks/>
          </p:cNvCxnSpPr>
          <p:nvPr/>
        </p:nvCxnSpPr>
        <p:spPr>
          <a:xfrm flipH="1" flipV="1">
            <a:off x="3621740" y="3944876"/>
            <a:ext cx="839947" cy="42707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CE3ACF9-A721-4BD6-881F-D4F26733170C}"/>
              </a:ext>
            </a:extLst>
          </p:cNvPr>
          <p:cNvSpPr/>
          <p:nvPr/>
        </p:nvSpPr>
        <p:spPr>
          <a:xfrm>
            <a:off x="61727" y="2571750"/>
            <a:ext cx="648072"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21358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62243-1805-4961-BBF6-F2E5FF1B81BA}"/>
              </a:ext>
            </a:extLst>
          </p:cNvPr>
          <p:cNvSpPr>
            <a:spLocks noGrp="1"/>
          </p:cNvSpPr>
          <p:nvPr>
            <p:ph type="ctrTitle"/>
          </p:nvPr>
        </p:nvSpPr>
        <p:spPr>
          <a:xfrm>
            <a:off x="251520" y="3319778"/>
            <a:ext cx="8712968" cy="1240583"/>
          </a:xfrm>
        </p:spPr>
        <p:txBody>
          <a:bodyPr/>
          <a:lstStyle/>
          <a:p>
            <a:r>
              <a:rPr lang="en-US" dirty="0"/>
              <a:t>Creating and Viewing Notes restricted by library</a:t>
            </a:r>
          </a:p>
        </p:txBody>
      </p:sp>
    </p:spTree>
    <p:extLst>
      <p:ext uri="{BB962C8B-B14F-4D97-AF65-F5344CB8AC3E}">
        <p14:creationId xmlns:p14="http://schemas.microsoft.com/office/powerpoint/2010/main" val="27151752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Notes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3816423"/>
          </a:xfrm>
        </p:spPr>
        <p:txBody>
          <a:bodyPr>
            <a:normAutofit/>
          </a:bodyPr>
          <a:lstStyle/>
          <a:p>
            <a:r>
              <a:rPr lang="en-US" dirty="0"/>
              <a:t>What we will see in this section:</a:t>
            </a:r>
          </a:p>
          <a:p>
            <a:pPr lvl="1"/>
            <a:r>
              <a:rPr lang="en-US" sz="2400" dirty="0"/>
              <a:t>A new field “Owner” has been added to the Notes.</a:t>
            </a:r>
          </a:p>
          <a:p>
            <a:pPr lvl="1"/>
            <a:r>
              <a:rPr lang="en-US" sz="2400" dirty="0"/>
              <a:t>This allows the institution to restrict which staff users can see which Notes.</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65438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364997B-261D-4094-8890-314D70FCC484}"/>
              </a:ext>
            </a:extLst>
          </p:cNvPr>
          <p:cNvPicPr>
            <a:picLocks noChangeAspect="1"/>
          </p:cNvPicPr>
          <p:nvPr/>
        </p:nvPicPr>
        <p:blipFill>
          <a:blip r:embed="rId2"/>
          <a:stretch>
            <a:fillRect/>
          </a:stretch>
        </p:blipFill>
        <p:spPr>
          <a:xfrm>
            <a:off x="2555776" y="1218538"/>
            <a:ext cx="3791695" cy="3654210"/>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Notes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662597"/>
            <a:ext cx="8424936" cy="860152"/>
          </a:xfrm>
        </p:spPr>
        <p:txBody>
          <a:bodyPr>
            <a:normAutofit/>
          </a:bodyPr>
          <a:lstStyle/>
          <a:p>
            <a:r>
              <a:rPr lang="en-US" sz="2000" dirty="0"/>
              <a:t>Staff user Elly May </a:t>
            </a:r>
            <a:r>
              <a:rPr lang="en-US" sz="2000" dirty="0" err="1"/>
              <a:t>Clampett</a:t>
            </a:r>
            <a:r>
              <a:rPr lang="en-US" sz="2000" dirty="0"/>
              <a:t> can create Notes only for the Law Library</a:t>
            </a:r>
          </a:p>
        </p:txBody>
      </p:sp>
      <p:sp>
        <p:nvSpPr>
          <p:cNvPr id="7" name="Rectangle 6">
            <a:extLst>
              <a:ext uri="{FF2B5EF4-FFF2-40B4-BE49-F238E27FC236}">
                <a16:creationId xmlns:a16="http://schemas.microsoft.com/office/drawing/2014/main" id="{77983094-ECA4-411F-9358-EC3447405AF4}"/>
              </a:ext>
            </a:extLst>
          </p:cNvPr>
          <p:cNvSpPr/>
          <p:nvPr/>
        </p:nvSpPr>
        <p:spPr>
          <a:xfrm>
            <a:off x="2605546" y="3627846"/>
            <a:ext cx="1822439" cy="7441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9489936-82E2-4F3F-B47A-4AC81554160D}"/>
              </a:ext>
            </a:extLst>
          </p:cNvPr>
          <p:cNvSpPr/>
          <p:nvPr/>
        </p:nvSpPr>
        <p:spPr>
          <a:xfrm>
            <a:off x="4716017" y="1543598"/>
            <a:ext cx="654092" cy="2461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3A7215-F5F4-45BC-840D-BBAEBED85B55}"/>
              </a:ext>
            </a:extLst>
          </p:cNvPr>
          <p:cNvSpPr txBox="1"/>
          <p:nvPr/>
        </p:nvSpPr>
        <p:spPr>
          <a:xfrm>
            <a:off x="6479704" y="2202418"/>
            <a:ext cx="2028007" cy="646331"/>
          </a:xfrm>
          <a:prstGeom prst="rect">
            <a:avLst/>
          </a:prstGeom>
          <a:solidFill>
            <a:srgbClr val="FFFF00"/>
          </a:solidFill>
          <a:ln>
            <a:solidFill>
              <a:schemeClr val="accent1"/>
            </a:solidFill>
          </a:ln>
        </p:spPr>
        <p:txBody>
          <a:bodyPr wrap="square" rtlCol="0">
            <a:spAutoFit/>
          </a:bodyPr>
          <a:lstStyle/>
          <a:p>
            <a:r>
              <a:rPr lang="en-US" dirty="0"/>
              <a:t>Staff User Elly May </a:t>
            </a:r>
            <a:r>
              <a:rPr lang="en-US" dirty="0" err="1"/>
              <a:t>Clampett</a:t>
            </a:r>
            <a:endParaRPr lang="en-US" dirty="0"/>
          </a:p>
        </p:txBody>
      </p:sp>
      <p:cxnSp>
        <p:nvCxnSpPr>
          <p:cNvPr id="11" name="Straight Arrow Connector 10">
            <a:extLst>
              <a:ext uri="{FF2B5EF4-FFF2-40B4-BE49-F238E27FC236}">
                <a16:creationId xmlns:a16="http://schemas.microsoft.com/office/drawing/2014/main" id="{86559011-7107-4451-ABC8-6DDE3929F3A9}"/>
              </a:ext>
            </a:extLst>
          </p:cNvPr>
          <p:cNvCxnSpPr>
            <a:cxnSpLocks/>
          </p:cNvCxnSpPr>
          <p:nvPr/>
        </p:nvCxnSpPr>
        <p:spPr>
          <a:xfrm flipH="1">
            <a:off x="5436226" y="1666691"/>
            <a:ext cx="1075890"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A26F6A6-D732-4199-AF82-B01C24D01301}"/>
              </a:ext>
            </a:extLst>
          </p:cNvPr>
          <p:cNvCxnSpPr>
            <a:cxnSpLocks/>
          </p:cNvCxnSpPr>
          <p:nvPr/>
        </p:nvCxnSpPr>
        <p:spPr>
          <a:xfrm flipH="1" flipV="1">
            <a:off x="6479704" y="1666691"/>
            <a:ext cx="943657" cy="501209"/>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CB33C4B-C5EB-4052-B1A2-3602A7296784}"/>
              </a:ext>
            </a:extLst>
          </p:cNvPr>
          <p:cNvSpPr txBox="1"/>
          <p:nvPr/>
        </p:nvSpPr>
        <p:spPr>
          <a:xfrm>
            <a:off x="395536" y="3663731"/>
            <a:ext cx="1368152" cy="369332"/>
          </a:xfrm>
          <a:prstGeom prst="rect">
            <a:avLst/>
          </a:prstGeom>
          <a:solidFill>
            <a:srgbClr val="FFFF00"/>
          </a:solidFill>
          <a:ln>
            <a:solidFill>
              <a:schemeClr val="accent1"/>
            </a:solidFill>
          </a:ln>
        </p:spPr>
        <p:txBody>
          <a:bodyPr wrap="square" rtlCol="0">
            <a:spAutoFit/>
          </a:bodyPr>
          <a:lstStyle/>
          <a:p>
            <a:r>
              <a:rPr lang="en-US" dirty="0"/>
              <a:t>Law Library</a:t>
            </a:r>
          </a:p>
        </p:txBody>
      </p:sp>
      <p:cxnSp>
        <p:nvCxnSpPr>
          <p:cNvPr id="15" name="Straight Arrow Connector 14">
            <a:extLst>
              <a:ext uri="{FF2B5EF4-FFF2-40B4-BE49-F238E27FC236}">
                <a16:creationId xmlns:a16="http://schemas.microsoft.com/office/drawing/2014/main" id="{BB39099A-F149-439D-A7A1-6AC31FE73536}"/>
              </a:ext>
            </a:extLst>
          </p:cNvPr>
          <p:cNvCxnSpPr>
            <a:cxnSpLocks/>
            <a:stCxn id="14" idx="3"/>
          </p:cNvCxnSpPr>
          <p:nvPr/>
        </p:nvCxnSpPr>
        <p:spPr>
          <a:xfrm>
            <a:off x="1763688" y="3848397"/>
            <a:ext cx="792088" cy="37953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36177827-684D-4C17-A135-953201B83613}"/>
              </a:ext>
            </a:extLst>
          </p:cNvPr>
          <p:cNvSpPr/>
          <p:nvPr/>
        </p:nvSpPr>
        <p:spPr>
          <a:xfrm>
            <a:off x="3707904" y="2134656"/>
            <a:ext cx="720080" cy="29307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39414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D2BA32-ABC2-4219-9C79-8453F974CB3D}"/>
              </a:ext>
            </a:extLst>
          </p:cNvPr>
          <p:cNvPicPr>
            <a:picLocks noChangeAspect="1"/>
          </p:cNvPicPr>
          <p:nvPr/>
        </p:nvPicPr>
        <p:blipFill>
          <a:blip r:embed="rId2"/>
          <a:stretch>
            <a:fillRect/>
          </a:stretch>
        </p:blipFill>
        <p:spPr>
          <a:xfrm>
            <a:off x="2236849" y="1203598"/>
            <a:ext cx="4212349" cy="3512647"/>
          </a:xfrm>
          <a:prstGeom prst="rect">
            <a:avLst/>
          </a:prstGeom>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Notes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662597"/>
            <a:ext cx="8424936" cy="860152"/>
          </a:xfrm>
        </p:spPr>
        <p:txBody>
          <a:bodyPr>
            <a:normAutofit/>
          </a:bodyPr>
          <a:lstStyle/>
          <a:p>
            <a:r>
              <a:rPr lang="en-US" sz="2000" dirty="0"/>
              <a:t>Staff user Jethro Bodine can create Notes only for the Medical  Library</a:t>
            </a:r>
          </a:p>
        </p:txBody>
      </p:sp>
      <p:sp>
        <p:nvSpPr>
          <p:cNvPr id="7" name="Rectangle 6">
            <a:extLst>
              <a:ext uri="{FF2B5EF4-FFF2-40B4-BE49-F238E27FC236}">
                <a16:creationId xmlns:a16="http://schemas.microsoft.com/office/drawing/2014/main" id="{77983094-ECA4-411F-9358-EC3447405AF4}"/>
              </a:ext>
            </a:extLst>
          </p:cNvPr>
          <p:cNvSpPr/>
          <p:nvPr/>
        </p:nvSpPr>
        <p:spPr>
          <a:xfrm>
            <a:off x="2195736" y="3638479"/>
            <a:ext cx="1822439" cy="7441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9489936-82E2-4F3F-B47A-4AC81554160D}"/>
              </a:ext>
            </a:extLst>
          </p:cNvPr>
          <p:cNvSpPr/>
          <p:nvPr/>
        </p:nvSpPr>
        <p:spPr>
          <a:xfrm>
            <a:off x="4769182" y="1543598"/>
            <a:ext cx="654092" cy="2461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3A7215-F5F4-45BC-840D-BBAEBED85B55}"/>
              </a:ext>
            </a:extLst>
          </p:cNvPr>
          <p:cNvSpPr txBox="1"/>
          <p:nvPr/>
        </p:nvSpPr>
        <p:spPr>
          <a:xfrm>
            <a:off x="6479704" y="2202418"/>
            <a:ext cx="2028007" cy="646331"/>
          </a:xfrm>
          <a:prstGeom prst="rect">
            <a:avLst/>
          </a:prstGeom>
          <a:solidFill>
            <a:srgbClr val="FFFF00"/>
          </a:solidFill>
          <a:ln>
            <a:solidFill>
              <a:schemeClr val="accent1"/>
            </a:solidFill>
          </a:ln>
        </p:spPr>
        <p:txBody>
          <a:bodyPr wrap="square" rtlCol="0">
            <a:spAutoFit/>
          </a:bodyPr>
          <a:lstStyle/>
          <a:p>
            <a:r>
              <a:rPr lang="en-US" dirty="0"/>
              <a:t>Staff User Jethro Bodine</a:t>
            </a:r>
          </a:p>
        </p:txBody>
      </p:sp>
      <p:cxnSp>
        <p:nvCxnSpPr>
          <p:cNvPr id="11" name="Straight Arrow Connector 10">
            <a:extLst>
              <a:ext uri="{FF2B5EF4-FFF2-40B4-BE49-F238E27FC236}">
                <a16:creationId xmlns:a16="http://schemas.microsoft.com/office/drawing/2014/main" id="{86559011-7107-4451-ABC8-6DDE3929F3A9}"/>
              </a:ext>
            </a:extLst>
          </p:cNvPr>
          <p:cNvCxnSpPr>
            <a:cxnSpLocks/>
          </p:cNvCxnSpPr>
          <p:nvPr/>
        </p:nvCxnSpPr>
        <p:spPr>
          <a:xfrm flipH="1">
            <a:off x="5436226" y="1666691"/>
            <a:ext cx="1075890"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A26F6A6-D732-4199-AF82-B01C24D01301}"/>
              </a:ext>
            </a:extLst>
          </p:cNvPr>
          <p:cNvCxnSpPr>
            <a:cxnSpLocks/>
          </p:cNvCxnSpPr>
          <p:nvPr/>
        </p:nvCxnSpPr>
        <p:spPr>
          <a:xfrm flipH="1" flipV="1">
            <a:off x="6479704" y="1666691"/>
            <a:ext cx="943657" cy="501209"/>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CB33C4B-C5EB-4052-B1A2-3602A7296784}"/>
              </a:ext>
            </a:extLst>
          </p:cNvPr>
          <p:cNvSpPr txBox="1"/>
          <p:nvPr/>
        </p:nvSpPr>
        <p:spPr>
          <a:xfrm>
            <a:off x="395536" y="3663731"/>
            <a:ext cx="1368152" cy="646331"/>
          </a:xfrm>
          <a:prstGeom prst="rect">
            <a:avLst/>
          </a:prstGeom>
          <a:solidFill>
            <a:srgbClr val="FFFF00"/>
          </a:solidFill>
          <a:ln>
            <a:solidFill>
              <a:schemeClr val="accent1"/>
            </a:solidFill>
          </a:ln>
        </p:spPr>
        <p:txBody>
          <a:bodyPr wrap="square" rtlCol="0">
            <a:spAutoFit/>
          </a:bodyPr>
          <a:lstStyle/>
          <a:p>
            <a:r>
              <a:rPr lang="en-US" dirty="0"/>
              <a:t>Medical Library</a:t>
            </a:r>
          </a:p>
        </p:txBody>
      </p:sp>
      <p:cxnSp>
        <p:nvCxnSpPr>
          <p:cNvPr id="15" name="Straight Arrow Connector 14">
            <a:extLst>
              <a:ext uri="{FF2B5EF4-FFF2-40B4-BE49-F238E27FC236}">
                <a16:creationId xmlns:a16="http://schemas.microsoft.com/office/drawing/2014/main" id="{BB39099A-F149-439D-A7A1-6AC31FE73536}"/>
              </a:ext>
            </a:extLst>
          </p:cNvPr>
          <p:cNvCxnSpPr>
            <a:cxnSpLocks/>
            <a:stCxn id="14" idx="3"/>
            <a:endCxn id="7" idx="1"/>
          </p:cNvCxnSpPr>
          <p:nvPr/>
        </p:nvCxnSpPr>
        <p:spPr>
          <a:xfrm>
            <a:off x="1763688" y="3986897"/>
            <a:ext cx="432048" cy="2363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DBC60C78-B120-4833-8BAC-034C6BB933C8}"/>
              </a:ext>
            </a:extLst>
          </p:cNvPr>
          <p:cNvSpPr/>
          <p:nvPr/>
        </p:nvSpPr>
        <p:spPr>
          <a:xfrm>
            <a:off x="3275856" y="2134656"/>
            <a:ext cx="720080" cy="29307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698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B057013-33EB-441E-997C-B385FC6EAEA3}"/>
              </a:ext>
            </a:extLst>
          </p:cNvPr>
          <p:cNvPicPr>
            <a:picLocks noChangeAspect="1"/>
          </p:cNvPicPr>
          <p:nvPr/>
        </p:nvPicPr>
        <p:blipFill>
          <a:blip r:embed="rId2"/>
          <a:stretch>
            <a:fillRect/>
          </a:stretch>
        </p:blipFill>
        <p:spPr>
          <a:xfrm>
            <a:off x="2771800" y="1126206"/>
            <a:ext cx="3735834" cy="3749800"/>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Notes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662597"/>
            <a:ext cx="8424936" cy="860152"/>
          </a:xfrm>
        </p:spPr>
        <p:txBody>
          <a:bodyPr>
            <a:normAutofit/>
          </a:bodyPr>
          <a:lstStyle/>
          <a:p>
            <a:r>
              <a:rPr lang="en-US" sz="2000" dirty="0"/>
              <a:t>Staff user Alicia Chen can create Notes for any library</a:t>
            </a:r>
          </a:p>
        </p:txBody>
      </p:sp>
      <p:sp>
        <p:nvSpPr>
          <p:cNvPr id="7" name="Rectangle 6">
            <a:extLst>
              <a:ext uri="{FF2B5EF4-FFF2-40B4-BE49-F238E27FC236}">
                <a16:creationId xmlns:a16="http://schemas.microsoft.com/office/drawing/2014/main" id="{77983094-ECA4-411F-9358-EC3447405AF4}"/>
              </a:ext>
            </a:extLst>
          </p:cNvPr>
          <p:cNvSpPr/>
          <p:nvPr/>
        </p:nvSpPr>
        <p:spPr>
          <a:xfrm>
            <a:off x="2864102" y="3638478"/>
            <a:ext cx="1822439" cy="138154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9489936-82E2-4F3F-B47A-4AC81554160D}"/>
              </a:ext>
            </a:extLst>
          </p:cNvPr>
          <p:cNvSpPr/>
          <p:nvPr/>
        </p:nvSpPr>
        <p:spPr>
          <a:xfrm>
            <a:off x="4886142" y="1419622"/>
            <a:ext cx="654092" cy="2461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3A7215-F5F4-45BC-840D-BBAEBED85B55}"/>
              </a:ext>
            </a:extLst>
          </p:cNvPr>
          <p:cNvSpPr txBox="1"/>
          <p:nvPr/>
        </p:nvSpPr>
        <p:spPr>
          <a:xfrm>
            <a:off x="6596664" y="2078442"/>
            <a:ext cx="2028007" cy="646331"/>
          </a:xfrm>
          <a:prstGeom prst="rect">
            <a:avLst/>
          </a:prstGeom>
          <a:solidFill>
            <a:srgbClr val="FFFF00"/>
          </a:solidFill>
          <a:ln>
            <a:solidFill>
              <a:schemeClr val="accent1"/>
            </a:solidFill>
          </a:ln>
        </p:spPr>
        <p:txBody>
          <a:bodyPr wrap="square" rtlCol="0">
            <a:spAutoFit/>
          </a:bodyPr>
          <a:lstStyle/>
          <a:p>
            <a:r>
              <a:rPr lang="en-US" dirty="0"/>
              <a:t>Staff User Alicia Chen</a:t>
            </a:r>
          </a:p>
        </p:txBody>
      </p:sp>
      <p:cxnSp>
        <p:nvCxnSpPr>
          <p:cNvPr id="11" name="Straight Arrow Connector 10">
            <a:extLst>
              <a:ext uri="{FF2B5EF4-FFF2-40B4-BE49-F238E27FC236}">
                <a16:creationId xmlns:a16="http://schemas.microsoft.com/office/drawing/2014/main" id="{86559011-7107-4451-ABC8-6DDE3929F3A9}"/>
              </a:ext>
            </a:extLst>
          </p:cNvPr>
          <p:cNvCxnSpPr>
            <a:cxnSpLocks/>
          </p:cNvCxnSpPr>
          <p:nvPr/>
        </p:nvCxnSpPr>
        <p:spPr>
          <a:xfrm flipH="1">
            <a:off x="5553186" y="1542715"/>
            <a:ext cx="1075890"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A26F6A6-D732-4199-AF82-B01C24D01301}"/>
              </a:ext>
            </a:extLst>
          </p:cNvPr>
          <p:cNvCxnSpPr>
            <a:cxnSpLocks/>
          </p:cNvCxnSpPr>
          <p:nvPr/>
        </p:nvCxnSpPr>
        <p:spPr>
          <a:xfrm flipH="1" flipV="1">
            <a:off x="6596664" y="1542715"/>
            <a:ext cx="943657" cy="501209"/>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CB33C4B-C5EB-4052-B1A2-3602A7296784}"/>
              </a:ext>
            </a:extLst>
          </p:cNvPr>
          <p:cNvSpPr txBox="1"/>
          <p:nvPr/>
        </p:nvSpPr>
        <p:spPr>
          <a:xfrm>
            <a:off x="395536" y="3663731"/>
            <a:ext cx="1584176" cy="646331"/>
          </a:xfrm>
          <a:prstGeom prst="rect">
            <a:avLst/>
          </a:prstGeom>
          <a:solidFill>
            <a:srgbClr val="FFFF00"/>
          </a:solidFill>
          <a:ln>
            <a:solidFill>
              <a:schemeClr val="accent1"/>
            </a:solidFill>
          </a:ln>
        </p:spPr>
        <p:txBody>
          <a:bodyPr wrap="square" rtlCol="0">
            <a:spAutoFit/>
          </a:bodyPr>
          <a:lstStyle/>
          <a:p>
            <a:r>
              <a:rPr lang="en-US" dirty="0"/>
              <a:t>All Libraries and institution</a:t>
            </a:r>
          </a:p>
        </p:txBody>
      </p:sp>
      <p:cxnSp>
        <p:nvCxnSpPr>
          <p:cNvPr id="15" name="Straight Arrow Connector 14">
            <a:extLst>
              <a:ext uri="{FF2B5EF4-FFF2-40B4-BE49-F238E27FC236}">
                <a16:creationId xmlns:a16="http://schemas.microsoft.com/office/drawing/2014/main" id="{BB39099A-F149-439D-A7A1-6AC31FE73536}"/>
              </a:ext>
            </a:extLst>
          </p:cNvPr>
          <p:cNvCxnSpPr>
            <a:cxnSpLocks/>
            <a:stCxn id="14" idx="3"/>
            <a:endCxn id="7" idx="1"/>
          </p:cNvCxnSpPr>
          <p:nvPr/>
        </p:nvCxnSpPr>
        <p:spPr>
          <a:xfrm>
            <a:off x="1979712" y="3986897"/>
            <a:ext cx="884390" cy="34235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7B12AE5-7D5E-45CE-B530-4606CD807EB8}"/>
              </a:ext>
            </a:extLst>
          </p:cNvPr>
          <p:cNvSpPr/>
          <p:nvPr/>
        </p:nvSpPr>
        <p:spPr>
          <a:xfrm>
            <a:off x="3923928" y="1990640"/>
            <a:ext cx="720080" cy="29307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53512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9A76079-6AAA-44E0-92B3-C86FB3CC45AD}"/>
              </a:ext>
            </a:extLst>
          </p:cNvPr>
          <p:cNvPicPr>
            <a:picLocks noChangeAspect="1"/>
          </p:cNvPicPr>
          <p:nvPr/>
        </p:nvPicPr>
        <p:blipFill>
          <a:blip r:embed="rId2"/>
          <a:stretch>
            <a:fillRect/>
          </a:stretch>
        </p:blipFill>
        <p:spPr>
          <a:xfrm>
            <a:off x="0" y="1301138"/>
            <a:ext cx="9144000" cy="2541224"/>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Notes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2"/>
            <a:ext cx="8424936" cy="860152"/>
          </a:xfrm>
        </p:spPr>
        <p:txBody>
          <a:bodyPr>
            <a:normAutofit/>
          </a:bodyPr>
          <a:lstStyle/>
          <a:p>
            <a:r>
              <a:rPr lang="en-US" sz="1800" dirty="0"/>
              <a:t>Patron Moshe Ben </a:t>
            </a:r>
            <a:r>
              <a:rPr lang="en-US" sz="1800" dirty="0" err="1"/>
              <a:t>Maimon</a:t>
            </a:r>
            <a:r>
              <a:rPr lang="en-US" sz="1800" dirty="0"/>
              <a:t> has notes in the Law Library and Medical Library.</a:t>
            </a:r>
          </a:p>
          <a:p>
            <a:endParaRPr lang="en-US" sz="1800" dirty="0"/>
          </a:p>
        </p:txBody>
      </p:sp>
      <p:sp>
        <p:nvSpPr>
          <p:cNvPr id="7" name="Rectangle 6">
            <a:extLst>
              <a:ext uri="{FF2B5EF4-FFF2-40B4-BE49-F238E27FC236}">
                <a16:creationId xmlns:a16="http://schemas.microsoft.com/office/drawing/2014/main" id="{77983094-ECA4-411F-9358-EC3447405AF4}"/>
              </a:ext>
            </a:extLst>
          </p:cNvPr>
          <p:cNvSpPr/>
          <p:nvPr/>
        </p:nvSpPr>
        <p:spPr>
          <a:xfrm>
            <a:off x="2505035" y="1631704"/>
            <a:ext cx="504055" cy="29197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E7E8A92-2D44-437C-9DE1-5566D66E1725}"/>
              </a:ext>
            </a:extLst>
          </p:cNvPr>
          <p:cNvSpPr/>
          <p:nvPr/>
        </p:nvSpPr>
        <p:spPr>
          <a:xfrm>
            <a:off x="6300192" y="2715766"/>
            <a:ext cx="667619" cy="3339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BFD841-C7EA-42C5-956C-AD43C9A38F37}"/>
              </a:ext>
            </a:extLst>
          </p:cNvPr>
          <p:cNvSpPr/>
          <p:nvPr/>
        </p:nvSpPr>
        <p:spPr>
          <a:xfrm>
            <a:off x="6300192" y="3049739"/>
            <a:ext cx="667619" cy="3339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9A0A7A-B950-4812-8BC6-83383AEB3757}"/>
              </a:ext>
            </a:extLst>
          </p:cNvPr>
          <p:cNvSpPr/>
          <p:nvPr/>
        </p:nvSpPr>
        <p:spPr>
          <a:xfrm>
            <a:off x="7956376" y="1422718"/>
            <a:ext cx="1125897" cy="7018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400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F82E4B3-1693-4B61-AB03-392957A16A21}"/>
              </a:ext>
            </a:extLst>
          </p:cNvPr>
          <p:cNvPicPr>
            <a:picLocks noChangeAspect="1"/>
          </p:cNvPicPr>
          <p:nvPr/>
        </p:nvPicPr>
        <p:blipFill>
          <a:blip r:embed="rId2"/>
          <a:stretch>
            <a:fillRect/>
          </a:stretch>
        </p:blipFill>
        <p:spPr>
          <a:xfrm>
            <a:off x="0" y="1362264"/>
            <a:ext cx="9144000" cy="2418971"/>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Notes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2"/>
            <a:ext cx="8424936" cy="860152"/>
          </a:xfrm>
        </p:spPr>
        <p:txBody>
          <a:bodyPr>
            <a:normAutofit/>
          </a:bodyPr>
          <a:lstStyle/>
          <a:p>
            <a:r>
              <a:rPr lang="en-US" sz="1800" dirty="0"/>
              <a:t>Staff user Alicia Chen sees notes in the Law Library and Medical Library.</a:t>
            </a:r>
          </a:p>
          <a:p>
            <a:endParaRPr lang="en-US" sz="1800" dirty="0"/>
          </a:p>
        </p:txBody>
      </p:sp>
      <p:sp>
        <p:nvSpPr>
          <p:cNvPr id="7" name="Rectangle 6">
            <a:extLst>
              <a:ext uri="{FF2B5EF4-FFF2-40B4-BE49-F238E27FC236}">
                <a16:creationId xmlns:a16="http://schemas.microsoft.com/office/drawing/2014/main" id="{77983094-ECA4-411F-9358-EC3447405AF4}"/>
              </a:ext>
            </a:extLst>
          </p:cNvPr>
          <p:cNvSpPr/>
          <p:nvPr/>
        </p:nvSpPr>
        <p:spPr>
          <a:xfrm>
            <a:off x="2542681" y="2003770"/>
            <a:ext cx="445144" cy="29185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E7E8A92-2D44-437C-9DE1-5566D66E1725}"/>
              </a:ext>
            </a:extLst>
          </p:cNvPr>
          <p:cNvSpPr/>
          <p:nvPr/>
        </p:nvSpPr>
        <p:spPr>
          <a:xfrm>
            <a:off x="6244641" y="3041169"/>
            <a:ext cx="782788"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BFD841-C7EA-42C5-956C-AD43C9A38F37}"/>
              </a:ext>
            </a:extLst>
          </p:cNvPr>
          <p:cNvSpPr/>
          <p:nvPr/>
        </p:nvSpPr>
        <p:spPr>
          <a:xfrm>
            <a:off x="6244641" y="3352195"/>
            <a:ext cx="782788"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9A0A7A-B950-4812-8BC6-83383AEB3757}"/>
              </a:ext>
            </a:extLst>
          </p:cNvPr>
          <p:cNvSpPr/>
          <p:nvPr/>
        </p:nvSpPr>
        <p:spPr>
          <a:xfrm>
            <a:off x="7951235" y="2205921"/>
            <a:ext cx="1125897" cy="3336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C263983-8140-4422-914F-AE0A2517C5F8}"/>
              </a:ext>
            </a:extLst>
          </p:cNvPr>
          <p:cNvSpPr txBox="1"/>
          <p:nvPr/>
        </p:nvSpPr>
        <p:spPr>
          <a:xfrm>
            <a:off x="4608004" y="2491949"/>
            <a:ext cx="2304256" cy="369332"/>
          </a:xfrm>
          <a:prstGeom prst="rect">
            <a:avLst/>
          </a:prstGeom>
          <a:solidFill>
            <a:srgbClr val="FFFF00"/>
          </a:solidFill>
          <a:ln>
            <a:solidFill>
              <a:schemeClr val="accent1"/>
            </a:solidFill>
          </a:ln>
        </p:spPr>
        <p:txBody>
          <a:bodyPr wrap="square" rtlCol="0">
            <a:spAutoFit/>
          </a:bodyPr>
          <a:lstStyle/>
          <a:p>
            <a:r>
              <a:rPr lang="en-US" dirty="0"/>
              <a:t>Staff User Alicia Chen</a:t>
            </a:r>
          </a:p>
        </p:txBody>
      </p:sp>
      <p:cxnSp>
        <p:nvCxnSpPr>
          <p:cNvPr id="13" name="Straight Arrow Connector 12">
            <a:extLst>
              <a:ext uri="{FF2B5EF4-FFF2-40B4-BE49-F238E27FC236}">
                <a16:creationId xmlns:a16="http://schemas.microsoft.com/office/drawing/2014/main" id="{8B2CAD5C-DBD4-478E-8332-7BC70C1687E6}"/>
              </a:ext>
            </a:extLst>
          </p:cNvPr>
          <p:cNvCxnSpPr>
            <a:cxnSpLocks/>
          </p:cNvCxnSpPr>
          <p:nvPr/>
        </p:nvCxnSpPr>
        <p:spPr>
          <a:xfrm flipV="1">
            <a:off x="6912260" y="1967576"/>
            <a:ext cx="782788" cy="52437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60F01D1-0875-4F8C-AFFA-CA4F981DF952}"/>
              </a:ext>
            </a:extLst>
          </p:cNvPr>
          <p:cNvSpPr/>
          <p:nvPr/>
        </p:nvSpPr>
        <p:spPr>
          <a:xfrm>
            <a:off x="7695048" y="1707216"/>
            <a:ext cx="648072" cy="2603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75096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0EE8A9C-EBF1-42D8-BDCA-3FD268932915}"/>
              </a:ext>
            </a:extLst>
          </p:cNvPr>
          <p:cNvPicPr>
            <a:picLocks noChangeAspect="1"/>
          </p:cNvPicPr>
          <p:nvPr/>
        </p:nvPicPr>
        <p:blipFill>
          <a:blip r:embed="rId2"/>
          <a:stretch>
            <a:fillRect/>
          </a:stretch>
        </p:blipFill>
        <p:spPr>
          <a:xfrm>
            <a:off x="0" y="1650844"/>
            <a:ext cx="9144000" cy="2433074"/>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Notes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2"/>
            <a:ext cx="8424936" cy="860152"/>
          </a:xfrm>
        </p:spPr>
        <p:txBody>
          <a:bodyPr>
            <a:normAutofit/>
          </a:bodyPr>
          <a:lstStyle/>
          <a:p>
            <a:r>
              <a:rPr lang="en-US" sz="1800" dirty="0"/>
              <a:t>Staff user Elly May </a:t>
            </a:r>
            <a:r>
              <a:rPr lang="en-US" sz="1800" dirty="0" err="1"/>
              <a:t>Clampett</a:t>
            </a:r>
            <a:r>
              <a:rPr lang="en-US" sz="1800" dirty="0"/>
              <a:t> sees notes in the Law Library only.</a:t>
            </a:r>
          </a:p>
          <a:p>
            <a:endParaRPr lang="en-US" sz="1800" dirty="0"/>
          </a:p>
        </p:txBody>
      </p:sp>
      <p:sp>
        <p:nvSpPr>
          <p:cNvPr id="7" name="Rectangle 6">
            <a:extLst>
              <a:ext uri="{FF2B5EF4-FFF2-40B4-BE49-F238E27FC236}">
                <a16:creationId xmlns:a16="http://schemas.microsoft.com/office/drawing/2014/main" id="{77983094-ECA4-411F-9358-EC3447405AF4}"/>
              </a:ext>
            </a:extLst>
          </p:cNvPr>
          <p:cNvSpPr/>
          <p:nvPr/>
        </p:nvSpPr>
        <p:spPr>
          <a:xfrm>
            <a:off x="2541724" y="2273709"/>
            <a:ext cx="497372"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E7E8A92-2D44-437C-9DE1-5566D66E1725}"/>
              </a:ext>
            </a:extLst>
          </p:cNvPr>
          <p:cNvSpPr/>
          <p:nvPr/>
        </p:nvSpPr>
        <p:spPr>
          <a:xfrm>
            <a:off x="6228184" y="3369587"/>
            <a:ext cx="667619"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9A0A7A-B950-4812-8BC6-83383AEB3757}"/>
              </a:ext>
            </a:extLst>
          </p:cNvPr>
          <p:cNvSpPr/>
          <p:nvPr/>
        </p:nvSpPr>
        <p:spPr>
          <a:xfrm>
            <a:off x="7946095" y="2450003"/>
            <a:ext cx="1125897" cy="3336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C263983-8140-4422-914F-AE0A2517C5F8}"/>
              </a:ext>
            </a:extLst>
          </p:cNvPr>
          <p:cNvSpPr txBox="1"/>
          <p:nvPr/>
        </p:nvSpPr>
        <p:spPr>
          <a:xfrm>
            <a:off x="4355976" y="2787774"/>
            <a:ext cx="2880320" cy="369332"/>
          </a:xfrm>
          <a:prstGeom prst="rect">
            <a:avLst/>
          </a:prstGeom>
          <a:solidFill>
            <a:srgbClr val="FFFF00"/>
          </a:solidFill>
          <a:ln>
            <a:solidFill>
              <a:schemeClr val="accent1"/>
            </a:solidFill>
          </a:ln>
        </p:spPr>
        <p:txBody>
          <a:bodyPr wrap="square" rtlCol="0">
            <a:spAutoFit/>
          </a:bodyPr>
          <a:lstStyle/>
          <a:p>
            <a:r>
              <a:rPr lang="en-US" dirty="0"/>
              <a:t>Staff User Elly May </a:t>
            </a:r>
            <a:r>
              <a:rPr lang="en-US" dirty="0" err="1"/>
              <a:t>Clampett</a:t>
            </a:r>
            <a:endParaRPr lang="en-US" dirty="0"/>
          </a:p>
        </p:txBody>
      </p:sp>
      <p:cxnSp>
        <p:nvCxnSpPr>
          <p:cNvPr id="13" name="Straight Arrow Connector 12">
            <a:extLst>
              <a:ext uri="{FF2B5EF4-FFF2-40B4-BE49-F238E27FC236}">
                <a16:creationId xmlns:a16="http://schemas.microsoft.com/office/drawing/2014/main" id="{8B2CAD5C-DBD4-478E-8332-7BC70C1687E6}"/>
              </a:ext>
            </a:extLst>
          </p:cNvPr>
          <p:cNvCxnSpPr>
            <a:cxnSpLocks/>
          </p:cNvCxnSpPr>
          <p:nvPr/>
        </p:nvCxnSpPr>
        <p:spPr>
          <a:xfrm flipV="1">
            <a:off x="7236296" y="2245913"/>
            <a:ext cx="497372" cy="54186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60F01D1-0875-4F8C-AFFA-CA4F981DF952}"/>
              </a:ext>
            </a:extLst>
          </p:cNvPr>
          <p:cNvSpPr/>
          <p:nvPr/>
        </p:nvSpPr>
        <p:spPr>
          <a:xfrm>
            <a:off x="7685856" y="1985553"/>
            <a:ext cx="648072" cy="2603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186CF1C-AD04-4C99-A71C-ABDD93838F37}"/>
              </a:ext>
            </a:extLst>
          </p:cNvPr>
          <p:cNvSpPr txBox="1"/>
          <p:nvPr/>
        </p:nvSpPr>
        <p:spPr>
          <a:xfrm>
            <a:off x="4139952" y="4371948"/>
            <a:ext cx="1368152" cy="369332"/>
          </a:xfrm>
          <a:prstGeom prst="rect">
            <a:avLst/>
          </a:prstGeom>
          <a:solidFill>
            <a:srgbClr val="FFFF00"/>
          </a:solidFill>
          <a:ln>
            <a:solidFill>
              <a:schemeClr val="accent1"/>
            </a:solidFill>
          </a:ln>
        </p:spPr>
        <p:txBody>
          <a:bodyPr wrap="square" rtlCol="0">
            <a:spAutoFit/>
          </a:bodyPr>
          <a:lstStyle/>
          <a:p>
            <a:r>
              <a:rPr lang="en-US" dirty="0"/>
              <a:t>Law Library</a:t>
            </a:r>
          </a:p>
        </p:txBody>
      </p:sp>
      <p:cxnSp>
        <p:nvCxnSpPr>
          <p:cNvPr id="16" name="Straight Arrow Connector 15">
            <a:extLst>
              <a:ext uri="{FF2B5EF4-FFF2-40B4-BE49-F238E27FC236}">
                <a16:creationId xmlns:a16="http://schemas.microsoft.com/office/drawing/2014/main" id="{7A02C44C-190F-4449-AF08-EA7DD002C7BC}"/>
              </a:ext>
            </a:extLst>
          </p:cNvPr>
          <p:cNvCxnSpPr>
            <a:cxnSpLocks/>
          </p:cNvCxnSpPr>
          <p:nvPr/>
        </p:nvCxnSpPr>
        <p:spPr>
          <a:xfrm flipV="1">
            <a:off x="5508104" y="3679783"/>
            <a:ext cx="720081" cy="65400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096D4C8D-9967-451C-A1D6-8300860EE7D5}"/>
              </a:ext>
            </a:extLst>
          </p:cNvPr>
          <p:cNvSpPr/>
          <p:nvPr/>
        </p:nvSpPr>
        <p:spPr>
          <a:xfrm>
            <a:off x="61727" y="2539851"/>
            <a:ext cx="648072"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07163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29D979-9845-4A70-A358-E03A8C47EA58}"/>
              </a:ext>
            </a:extLst>
          </p:cNvPr>
          <p:cNvPicPr>
            <a:picLocks noChangeAspect="1"/>
          </p:cNvPicPr>
          <p:nvPr/>
        </p:nvPicPr>
        <p:blipFill>
          <a:blip r:embed="rId2"/>
          <a:stretch>
            <a:fillRect/>
          </a:stretch>
        </p:blipFill>
        <p:spPr>
          <a:xfrm>
            <a:off x="0" y="1646037"/>
            <a:ext cx="9144000" cy="2429671"/>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Notes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2"/>
            <a:ext cx="8424936" cy="860152"/>
          </a:xfrm>
        </p:spPr>
        <p:txBody>
          <a:bodyPr>
            <a:normAutofit/>
          </a:bodyPr>
          <a:lstStyle/>
          <a:p>
            <a:r>
              <a:rPr lang="en-US" sz="1800" dirty="0"/>
              <a:t>Staff user Jethro Bodine sees notes in the Medical Library only.</a:t>
            </a:r>
          </a:p>
        </p:txBody>
      </p:sp>
      <p:sp>
        <p:nvSpPr>
          <p:cNvPr id="7" name="Rectangle 6">
            <a:extLst>
              <a:ext uri="{FF2B5EF4-FFF2-40B4-BE49-F238E27FC236}">
                <a16:creationId xmlns:a16="http://schemas.microsoft.com/office/drawing/2014/main" id="{77983094-ECA4-411F-9358-EC3447405AF4}"/>
              </a:ext>
            </a:extLst>
          </p:cNvPr>
          <p:cNvSpPr/>
          <p:nvPr/>
        </p:nvSpPr>
        <p:spPr>
          <a:xfrm>
            <a:off x="2541724" y="2273709"/>
            <a:ext cx="497372"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E7E8A92-2D44-437C-9DE1-5566D66E1725}"/>
              </a:ext>
            </a:extLst>
          </p:cNvPr>
          <p:cNvSpPr/>
          <p:nvPr/>
        </p:nvSpPr>
        <p:spPr>
          <a:xfrm>
            <a:off x="6228184" y="3369587"/>
            <a:ext cx="667619"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9A0A7A-B950-4812-8BC6-83383AEB3757}"/>
              </a:ext>
            </a:extLst>
          </p:cNvPr>
          <p:cNvSpPr/>
          <p:nvPr/>
        </p:nvSpPr>
        <p:spPr>
          <a:xfrm>
            <a:off x="7946095" y="2450003"/>
            <a:ext cx="1125897" cy="3336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C263983-8140-4422-914F-AE0A2517C5F8}"/>
              </a:ext>
            </a:extLst>
          </p:cNvPr>
          <p:cNvSpPr txBox="1"/>
          <p:nvPr/>
        </p:nvSpPr>
        <p:spPr>
          <a:xfrm>
            <a:off x="4355976" y="2787774"/>
            <a:ext cx="2880320" cy="369332"/>
          </a:xfrm>
          <a:prstGeom prst="rect">
            <a:avLst/>
          </a:prstGeom>
          <a:solidFill>
            <a:srgbClr val="FFFF00"/>
          </a:solidFill>
          <a:ln>
            <a:solidFill>
              <a:schemeClr val="accent1"/>
            </a:solidFill>
          </a:ln>
        </p:spPr>
        <p:txBody>
          <a:bodyPr wrap="square" rtlCol="0">
            <a:spAutoFit/>
          </a:bodyPr>
          <a:lstStyle/>
          <a:p>
            <a:r>
              <a:rPr lang="en-US" dirty="0"/>
              <a:t>Staff User Jethro Bodine</a:t>
            </a:r>
          </a:p>
        </p:txBody>
      </p:sp>
      <p:cxnSp>
        <p:nvCxnSpPr>
          <p:cNvPr id="13" name="Straight Arrow Connector 12">
            <a:extLst>
              <a:ext uri="{FF2B5EF4-FFF2-40B4-BE49-F238E27FC236}">
                <a16:creationId xmlns:a16="http://schemas.microsoft.com/office/drawing/2014/main" id="{8B2CAD5C-DBD4-478E-8332-7BC70C1687E6}"/>
              </a:ext>
            </a:extLst>
          </p:cNvPr>
          <p:cNvCxnSpPr>
            <a:cxnSpLocks/>
          </p:cNvCxnSpPr>
          <p:nvPr/>
        </p:nvCxnSpPr>
        <p:spPr>
          <a:xfrm flipV="1">
            <a:off x="7236296" y="2245913"/>
            <a:ext cx="497372" cy="54186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60F01D1-0875-4F8C-AFFA-CA4F981DF952}"/>
              </a:ext>
            </a:extLst>
          </p:cNvPr>
          <p:cNvSpPr/>
          <p:nvPr/>
        </p:nvSpPr>
        <p:spPr>
          <a:xfrm>
            <a:off x="7685856" y="1985553"/>
            <a:ext cx="648072" cy="2603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186CF1C-AD04-4C99-A71C-ABDD93838F37}"/>
              </a:ext>
            </a:extLst>
          </p:cNvPr>
          <p:cNvSpPr txBox="1"/>
          <p:nvPr/>
        </p:nvSpPr>
        <p:spPr>
          <a:xfrm>
            <a:off x="3851920" y="4371948"/>
            <a:ext cx="1656184" cy="369332"/>
          </a:xfrm>
          <a:prstGeom prst="rect">
            <a:avLst/>
          </a:prstGeom>
          <a:solidFill>
            <a:srgbClr val="FFFF00"/>
          </a:solidFill>
          <a:ln>
            <a:solidFill>
              <a:schemeClr val="accent1"/>
            </a:solidFill>
          </a:ln>
        </p:spPr>
        <p:txBody>
          <a:bodyPr wrap="square" rtlCol="0">
            <a:spAutoFit/>
          </a:bodyPr>
          <a:lstStyle/>
          <a:p>
            <a:r>
              <a:rPr lang="en-US" dirty="0"/>
              <a:t>Medical Library</a:t>
            </a:r>
          </a:p>
        </p:txBody>
      </p:sp>
      <p:cxnSp>
        <p:nvCxnSpPr>
          <p:cNvPr id="16" name="Straight Arrow Connector 15">
            <a:extLst>
              <a:ext uri="{FF2B5EF4-FFF2-40B4-BE49-F238E27FC236}">
                <a16:creationId xmlns:a16="http://schemas.microsoft.com/office/drawing/2014/main" id="{7A02C44C-190F-4449-AF08-EA7DD002C7BC}"/>
              </a:ext>
            </a:extLst>
          </p:cNvPr>
          <p:cNvCxnSpPr>
            <a:cxnSpLocks/>
          </p:cNvCxnSpPr>
          <p:nvPr/>
        </p:nvCxnSpPr>
        <p:spPr>
          <a:xfrm flipV="1">
            <a:off x="5508104" y="3679783"/>
            <a:ext cx="720081" cy="65400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096D4C8D-9967-451C-A1D6-8300860EE7D5}"/>
              </a:ext>
            </a:extLst>
          </p:cNvPr>
          <p:cNvSpPr/>
          <p:nvPr/>
        </p:nvSpPr>
        <p:spPr>
          <a:xfrm>
            <a:off x="61727" y="2539851"/>
            <a:ext cx="648072"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0354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62243-1805-4961-BBF6-F2E5FF1B81BA}"/>
              </a:ext>
            </a:extLst>
          </p:cNvPr>
          <p:cNvSpPr>
            <a:spLocks noGrp="1"/>
          </p:cNvSpPr>
          <p:nvPr>
            <p:ph type="ctrTitle"/>
          </p:nvPr>
        </p:nvSpPr>
        <p:spPr>
          <a:xfrm>
            <a:off x="251520" y="3319778"/>
            <a:ext cx="8712968" cy="1240583"/>
          </a:xfrm>
        </p:spPr>
        <p:txBody>
          <a:bodyPr/>
          <a:lstStyle/>
          <a:p>
            <a:r>
              <a:rPr lang="en-US" dirty="0"/>
              <a:t>Creating and Viewing Blocks restricted by library</a:t>
            </a:r>
          </a:p>
        </p:txBody>
      </p:sp>
    </p:spTree>
    <p:extLst>
      <p:ext uri="{BB962C8B-B14F-4D97-AF65-F5344CB8AC3E}">
        <p14:creationId xmlns:p14="http://schemas.microsoft.com/office/powerpoint/2010/main" val="23815033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Blocks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3816423"/>
          </a:xfrm>
        </p:spPr>
        <p:txBody>
          <a:bodyPr>
            <a:normAutofit/>
          </a:bodyPr>
          <a:lstStyle/>
          <a:p>
            <a:r>
              <a:rPr lang="en-US" dirty="0"/>
              <a:t>What we will see in this section:</a:t>
            </a:r>
          </a:p>
          <a:p>
            <a:pPr lvl="1"/>
            <a:r>
              <a:rPr lang="en-US" sz="2400" dirty="0"/>
              <a:t>A new field “Owner” has been added to the Blocks.</a:t>
            </a:r>
          </a:p>
          <a:p>
            <a:pPr lvl="1"/>
            <a:r>
              <a:rPr lang="en-US" sz="2400" dirty="0"/>
              <a:t>This allows the institution to restrict which staff users can see which Blocks.</a:t>
            </a:r>
          </a:p>
          <a:p>
            <a:pPr lvl="1"/>
            <a:r>
              <a:rPr lang="en-US" sz="2400" dirty="0"/>
              <a:t>Library-level blocks also have a functional meaning: Blocks at the library level only block activity for that library’s items (while institution-level blocks block activity in all libraries)</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4849588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6D7EA66-0A00-443B-9F09-DC6896E0B534}"/>
              </a:ext>
            </a:extLst>
          </p:cNvPr>
          <p:cNvPicPr>
            <a:picLocks noChangeAspect="1"/>
          </p:cNvPicPr>
          <p:nvPr/>
        </p:nvPicPr>
        <p:blipFill>
          <a:blip r:embed="rId2"/>
          <a:stretch>
            <a:fillRect/>
          </a:stretch>
        </p:blipFill>
        <p:spPr>
          <a:xfrm>
            <a:off x="2555776" y="1059581"/>
            <a:ext cx="4102331" cy="3826743"/>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Blocks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662597"/>
            <a:ext cx="8424936" cy="860152"/>
          </a:xfrm>
        </p:spPr>
        <p:txBody>
          <a:bodyPr>
            <a:normAutofit/>
          </a:bodyPr>
          <a:lstStyle/>
          <a:p>
            <a:r>
              <a:rPr lang="en-US" sz="2000" dirty="0"/>
              <a:t>Staff user Elly May </a:t>
            </a:r>
            <a:r>
              <a:rPr lang="en-US" sz="2000" dirty="0" err="1"/>
              <a:t>Clampett</a:t>
            </a:r>
            <a:r>
              <a:rPr lang="en-US" sz="2000" dirty="0"/>
              <a:t> can create Blocks only for the Law Library</a:t>
            </a:r>
          </a:p>
        </p:txBody>
      </p:sp>
      <p:sp>
        <p:nvSpPr>
          <p:cNvPr id="7" name="Rectangle 6">
            <a:extLst>
              <a:ext uri="{FF2B5EF4-FFF2-40B4-BE49-F238E27FC236}">
                <a16:creationId xmlns:a16="http://schemas.microsoft.com/office/drawing/2014/main" id="{77983094-ECA4-411F-9358-EC3447405AF4}"/>
              </a:ext>
            </a:extLst>
          </p:cNvPr>
          <p:cNvSpPr/>
          <p:nvPr/>
        </p:nvSpPr>
        <p:spPr>
          <a:xfrm>
            <a:off x="2605546" y="3363838"/>
            <a:ext cx="1822439" cy="7441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9489936-82E2-4F3F-B47A-4AC81554160D}"/>
              </a:ext>
            </a:extLst>
          </p:cNvPr>
          <p:cNvSpPr/>
          <p:nvPr/>
        </p:nvSpPr>
        <p:spPr>
          <a:xfrm>
            <a:off x="4854244" y="1419622"/>
            <a:ext cx="654092" cy="2461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3A7215-F5F4-45BC-840D-BBAEBED85B55}"/>
              </a:ext>
            </a:extLst>
          </p:cNvPr>
          <p:cNvSpPr txBox="1"/>
          <p:nvPr/>
        </p:nvSpPr>
        <p:spPr>
          <a:xfrm>
            <a:off x="6617931" y="2078442"/>
            <a:ext cx="2028007" cy="646331"/>
          </a:xfrm>
          <a:prstGeom prst="rect">
            <a:avLst/>
          </a:prstGeom>
          <a:solidFill>
            <a:srgbClr val="FFFF00"/>
          </a:solidFill>
          <a:ln>
            <a:solidFill>
              <a:schemeClr val="accent1"/>
            </a:solidFill>
          </a:ln>
        </p:spPr>
        <p:txBody>
          <a:bodyPr wrap="square" rtlCol="0">
            <a:spAutoFit/>
          </a:bodyPr>
          <a:lstStyle/>
          <a:p>
            <a:r>
              <a:rPr lang="en-US" dirty="0"/>
              <a:t>Staff User Elly May </a:t>
            </a:r>
            <a:r>
              <a:rPr lang="en-US" dirty="0" err="1"/>
              <a:t>Clampett</a:t>
            </a:r>
            <a:endParaRPr lang="en-US" dirty="0"/>
          </a:p>
        </p:txBody>
      </p:sp>
      <p:cxnSp>
        <p:nvCxnSpPr>
          <p:cNvPr id="11" name="Straight Arrow Connector 10">
            <a:extLst>
              <a:ext uri="{FF2B5EF4-FFF2-40B4-BE49-F238E27FC236}">
                <a16:creationId xmlns:a16="http://schemas.microsoft.com/office/drawing/2014/main" id="{86559011-7107-4451-ABC8-6DDE3929F3A9}"/>
              </a:ext>
            </a:extLst>
          </p:cNvPr>
          <p:cNvCxnSpPr>
            <a:cxnSpLocks/>
          </p:cNvCxnSpPr>
          <p:nvPr/>
        </p:nvCxnSpPr>
        <p:spPr>
          <a:xfrm flipH="1">
            <a:off x="5574453" y="1542715"/>
            <a:ext cx="1075890"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A26F6A6-D732-4199-AF82-B01C24D01301}"/>
              </a:ext>
            </a:extLst>
          </p:cNvPr>
          <p:cNvCxnSpPr>
            <a:cxnSpLocks/>
          </p:cNvCxnSpPr>
          <p:nvPr/>
        </p:nvCxnSpPr>
        <p:spPr>
          <a:xfrm flipH="1" flipV="1">
            <a:off x="6617931" y="1542715"/>
            <a:ext cx="943657" cy="501209"/>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CB33C4B-C5EB-4052-B1A2-3602A7296784}"/>
              </a:ext>
            </a:extLst>
          </p:cNvPr>
          <p:cNvSpPr txBox="1"/>
          <p:nvPr/>
        </p:nvSpPr>
        <p:spPr>
          <a:xfrm>
            <a:off x="395536" y="3399723"/>
            <a:ext cx="1368152" cy="369332"/>
          </a:xfrm>
          <a:prstGeom prst="rect">
            <a:avLst/>
          </a:prstGeom>
          <a:solidFill>
            <a:srgbClr val="FFFF00"/>
          </a:solidFill>
          <a:ln>
            <a:solidFill>
              <a:schemeClr val="accent1"/>
            </a:solidFill>
          </a:ln>
        </p:spPr>
        <p:txBody>
          <a:bodyPr wrap="square" rtlCol="0">
            <a:spAutoFit/>
          </a:bodyPr>
          <a:lstStyle/>
          <a:p>
            <a:r>
              <a:rPr lang="en-US" dirty="0"/>
              <a:t>Law Library</a:t>
            </a:r>
          </a:p>
        </p:txBody>
      </p:sp>
      <p:cxnSp>
        <p:nvCxnSpPr>
          <p:cNvPr id="15" name="Straight Arrow Connector 14">
            <a:extLst>
              <a:ext uri="{FF2B5EF4-FFF2-40B4-BE49-F238E27FC236}">
                <a16:creationId xmlns:a16="http://schemas.microsoft.com/office/drawing/2014/main" id="{BB39099A-F149-439D-A7A1-6AC31FE73536}"/>
              </a:ext>
            </a:extLst>
          </p:cNvPr>
          <p:cNvCxnSpPr>
            <a:cxnSpLocks/>
            <a:stCxn id="14" idx="3"/>
          </p:cNvCxnSpPr>
          <p:nvPr/>
        </p:nvCxnSpPr>
        <p:spPr>
          <a:xfrm>
            <a:off x="1763688" y="3584389"/>
            <a:ext cx="792088" cy="37953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03FC6DA7-9195-4FD3-82C2-B9F489DB2CD3}"/>
              </a:ext>
            </a:extLst>
          </p:cNvPr>
          <p:cNvSpPr/>
          <p:nvPr/>
        </p:nvSpPr>
        <p:spPr>
          <a:xfrm>
            <a:off x="3851920" y="2078442"/>
            <a:ext cx="720080" cy="29307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45473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B81F182-45AA-491A-9247-3A8EFCE04189}"/>
              </a:ext>
            </a:extLst>
          </p:cNvPr>
          <p:cNvPicPr>
            <a:picLocks noChangeAspect="1"/>
          </p:cNvPicPr>
          <p:nvPr/>
        </p:nvPicPr>
        <p:blipFill>
          <a:blip r:embed="rId2"/>
          <a:stretch>
            <a:fillRect/>
          </a:stretch>
        </p:blipFill>
        <p:spPr>
          <a:xfrm>
            <a:off x="2627784" y="1074914"/>
            <a:ext cx="3960441" cy="3742090"/>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Blocks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662597"/>
            <a:ext cx="8424936" cy="860152"/>
          </a:xfrm>
        </p:spPr>
        <p:txBody>
          <a:bodyPr>
            <a:normAutofit/>
          </a:bodyPr>
          <a:lstStyle/>
          <a:p>
            <a:r>
              <a:rPr lang="en-US" sz="2000" dirty="0"/>
              <a:t>Staff user Jethro Bodine can create Blocks only for the Medical Library</a:t>
            </a:r>
          </a:p>
        </p:txBody>
      </p:sp>
      <p:sp>
        <p:nvSpPr>
          <p:cNvPr id="7" name="Rectangle 6">
            <a:extLst>
              <a:ext uri="{FF2B5EF4-FFF2-40B4-BE49-F238E27FC236}">
                <a16:creationId xmlns:a16="http://schemas.microsoft.com/office/drawing/2014/main" id="{77983094-ECA4-411F-9358-EC3447405AF4}"/>
              </a:ext>
            </a:extLst>
          </p:cNvPr>
          <p:cNvSpPr/>
          <p:nvPr/>
        </p:nvSpPr>
        <p:spPr>
          <a:xfrm>
            <a:off x="2627784" y="3247790"/>
            <a:ext cx="1944216" cy="8601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9489936-82E2-4F3F-B47A-4AC81554160D}"/>
              </a:ext>
            </a:extLst>
          </p:cNvPr>
          <p:cNvSpPr/>
          <p:nvPr/>
        </p:nvSpPr>
        <p:spPr>
          <a:xfrm>
            <a:off x="4854244" y="1419622"/>
            <a:ext cx="654092" cy="2461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3A7215-F5F4-45BC-840D-BBAEBED85B55}"/>
              </a:ext>
            </a:extLst>
          </p:cNvPr>
          <p:cNvSpPr txBox="1"/>
          <p:nvPr/>
        </p:nvSpPr>
        <p:spPr>
          <a:xfrm>
            <a:off x="6617931" y="2078442"/>
            <a:ext cx="2028007" cy="646331"/>
          </a:xfrm>
          <a:prstGeom prst="rect">
            <a:avLst/>
          </a:prstGeom>
          <a:solidFill>
            <a:srgbClr val="FFFF00"/>
          </a:solidFill>
          <a:ln>
            <a:solidFill>
              <a:schemeClr val="accent1"/>
            </a:solidFill>
          </a:ln>
        </p:spPr>
        <p:txBody>
          <a:bodyPr wrap="square" rtlCol="0">
            <a:spAutoFit/>
          </a:bodyPr>
          <a:lstStyle/>
          <a:p>
            <a:r>
              <a:rPr lang="en-US" dirty="0"/>
              <a:t>Staff User Jethro Bodine</a:t>
            </a:r>
          </a:p>
        </p:txBody>
      </p:sp>
      <p:cxnSp>
        <p:nvCxnSpPr>
          <p:cNvPr id="11" name="Straight Arrow Connector 10">
            <a:extLst>
              <a:ext uri="{FF2B5EF4-FFF2-40B4-BE49-F238E27FC236}">
                <a16:creationId xmlns:a16="http://schemas.microsoft.com/office/drawing/2014/main" id="{86559011-7107-4451-ABC8-6DDE3929F3A9}"/>
              </a:ext>
            </a:extLst>
          </p:cNvPr>
          <p:cNvCxnSpPr>
            <a:cxnSpLocks/>
          </p:cNvCxnSpPr>
          <p:nvPr/>
        </p:nvCxnSpPr>
        <p:spPr>
          <a:xfrm flipH="1">
            <a:off x="5574453" y="1542715"/>
            <a:ext cx="1075890"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A26F6A6-D732-4199-AF82-B01C24D01301}"/>
              </a:ext>
            </a:extLst>
          </p:cNvPr>
          <p:cNvCxnSpPr>
            <a:cxnSpLocks/>
          </p:cNvCxnSpPr>
          <p:nvPr/>
        </p:nvCxnSpPr>
        <p:spPr>
          <a:xfrm flipH="1" flipV="1">
            <a:off x="6617931" y="1542715"/>
            <a:ext cx="943657" cy="501209"/>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CB33C4B-C5EB-4052-B1A2-3602A7296784}"/>
              </a:ext>
            </a:extLst>
          </p:cNvPr>
          <p:cNvSpPr txBox="1"/>
          <p:nvPr/>
        </p:nvSpPr>
        <p:spPr>
          <a:xfrm>
            <a:off x="395536" y="3399723"/>
            <a:ext cx="1368152" cy="646331"/>
          </a:xfrm>
          <a:prstGeom prst="rect">
            <a:avLst/>
          </a:prstGeom>
          <a:solidFill>
            <a:srgbClr val="FFFF00"/>
          </a:solidFill>
          <a:ln>
            <a:solidFill>
              <a:schemeClr val="accent1"/>
            </a:solidFill>
          </a:ln>
        </p:spPr>
        <p:txBody>
          <a:bodyPr wrap="square" rtlCol="0">
            <a:spAutoFit/>
          </a:bodyPr>
          <a:lstStyle/>
          <a:p>
            <a:r>
              <a:rPr lang="en-US" dirty="0"/>
              <a:t>Medical Library</a:t>
            </a:r>
          </a:p>
        </p:txBody>
      </p:sp>
      <p:cxnSp>
        <p:nvCxnSpPr>
          <p:cNvPr id="15" name="Straight Arrow Connector 14">
            <a:extLst>
              <a:ext uri="{FF2B5EF4-FFF2-40B4-BE49-F238E27FC236}">
                <a16:creationId xmlns:a16="http://schemas.microsoft.com/office/drawing/2014/main" id="{BB39099A-F149-439D-A7A1-6AC31FE73536}"/>
              </a:ext>
            </a:extLst>
          </p:cNvPr>
          <p:cNvCxnSpPr>
            <a:cxnSpLocks/>
            <a:stCxn id="14" idx="3"/>
          </p:cNvCxnSpPr>
          <p:nvPr/>
        </p:nvCxnSpPr>
        <p:spPr>
          <a:xfrm>
            <a:off x="1763688" y="3722889"/>
            <a:ext cx="834390" cy="14500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1DB9B2BC-EDCF-402D-86B4-5E9E23E16642}"/>
              </a:ext>
            </a:extLst>
          </p:cNvPr>
          <p:cNvSpPr/>
          <p:nvPr/>
        </p:nvSpPr>
        <p:spPr>
          <a:xfrm>
            <a:off x="3851920" y="2078442"/>
            <a:ext cx="720080" cy="29307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44339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F1AEB0-E504-43FB-9177-AEF7D133D35E}"/>
              </a:ext>
            </a:extLst>
          </p:cNvPr>
          <p:cNvPicPr>
            <a:picLocks noChangeAspect="1"/>
          </p:cNvPicPr>
          <p:nvPr/>
        </p:nvPicPr>
        <p:blipFill>
          <a:blip r:embed="rId2"/>
          <a:stretch>
            <a:fillRect/>
          </a:stretch>
        </p:blipFill>
        <p:spPr>
          <a:xfrm>
            <a:off x="2699792" y="1059582"/>
            <a:ext cx="4061989" cy="3960439"/>
          </a:xfrm>
          <a:prstGeom prst="rect">
            <a:avLst/>
          </a:prstGeom>
          <a:ln>
            <a:solidFill>
              <a:schemeClr val="tx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Blocks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662597"/>
            <a:ext cx="8424936" cy="860152"/>
          </a:xfrm>
        </p:spPr>
        <p:txBody>
          <a:bodyPr>
            <a:normAutofit/>
          </a:bodyPr>
          <a:lstStyle/>
          <a:p>
            <a:r>
              <a:rPr lang="en-US" sz="2000" dirty="0"/>
              <a:t>Staff user Alicia Chen can create Blocks for any library</a:t>
            </a:r>
          </a:p>
        </p:txBody>
      </p:sp>
      <p:sp>
        <p:nvSpPr>
          <p:cNvPr id="7" name="Rectangle 6">
            <a:extLst>
              <a:ext uri="{FF2B5EF4-FFF2-40B4-BE49-F238E27FC236}">
                <a16:creationId xmlns:a16="http://schemas.microsoft.com/office/drawing/2014/main" id="{77983094-ECA4-411F-9358-EC3447405AF4}"/>
              </a:ext>
            </a:extLst>
          </p:cNvPr>
          <p:cNvSpPr/>
          <p:nvPr/>
        </p:nvSpPr>
        <p:spPr>
          <a:xfrm>
            <a:off x="2699792" y="3363838"/>
            <a:ext cx="1986749" cy="165618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9489936-82E2-4F3F-B47A-4AC81554160D}"/>
              </a:ext>
            </a:extLst>
          </p:cNvPr>
          <p:cNvSpPr/>
          <p:nvPr/>
        </p:nvSpPr>
        <p:spPr>
          <a:xfrm>
            <a:off x="5009935" y="1419622"/>
            <a:ext cx="654092" cy="2461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3A7215-F5F4-45BC-840D-BBAEBED85B55}"/>
              </a:ext>
            </a:extLst>
          </p:cNvPr>
          <p:cNvSpPr txBox="1"/>
          <p:nvPr/>
        </p:nvSpPr>
        <p:spPr>
          <a:xfrm>
            <a:off x="6720457" y="2078442"/>
            <a:ext cx="2028007" cy="646331"/>
          </a:xfrm>
          <a:prstGeom prst="rect">
            <a:avLst/>
          </a:prstGeom>
          <a:solidFill>
            <a:srgbClr val="FFFF00"/>
          </a:solidFill>
          <a:ln>
            <a:solidFill>
              <a:schemeClr val="accent1"/>
            </a:solidFill>
          </a:ln>
        </p:spPr>
        <p:txBody>
          <a:bodyPr wrap="square" rtlCol="0">
            <a:spAutoFit/>
          </a:bodyPr>
          <a:lstStyle/>
          <a:p>
            <a:r>
              <a:rPr lang="en-US" dirty="0"/>
              <a:t>Staff User Alicia Chen</a:t>
            </a:r>
          </a:p>
        </p:txBody>
      </p:sp>
      <p:cxnSp>
        <p:nvCxnSpPr>
          <p:cNvPr id="11" name="Straight Arrow Connector 10">
            <a:extLst>
              <a:ext uri="{FF2B5EF4-FFF2-40B4-BE49-F238E27FC236}">
                <a16:creationId xmlns:a16="http://schemas.microsoft.com/office/drawing/2014/main" id="{86559011-7107-4451-ABC8-6DDE3929F3A9}"/>
              </a:ext>
            </a:extLst>
          </p:cNvPr>
          <p:cNvCxnSpPr>
            <a:cxnSpLocks/>
          </p:cNvCxnSpPr>
          <p:nvPr/>
        </p:nvCxnSpPr>
        <p:spPr>
          <a:xfrm flipH="1">
            <a:off x="5676979" y="1542715"/>
            <a:ext cx="1075890"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A26F6A6-D732-4199-AF82-B01C24D01301}"/>
              </a:ext>
            </a:extLst>
          </p:cNvPr>
          <p:cNvCxnSpPr>
            <a:cxnSpLocks/>
          </p:cNvCxnSpPr>
          <p:nvPr/>
        </p:nvCxnSpPr>
        <p:spPr>
          <a:xfrm flipH="1" flipV="1">
            <a:off x="6720457" y="1542715"/>
            <a:ext cx="943657" cy="501209"/>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CB33C4B-C5EB-4052-B1A2-3602A7296784}"/>
              </a:ext>
            </a:extLst>
          </p:cNvPr>
          <p:cNvSpPr txBox="1"/>
          <p:nvPr/>
        </p:nvSpPr>
        <p:spPr>
          <a:xfrm>
            <a:off x="395536" y="3663731"/>
            <a:ext cx="1584176" cy="646331"/>
          </a:xfrm>
          <a:prstGeom prst="rect">
            <a:avLst/>
          </a:prstGeom>
          <a:solidFill>
            <a:srgbClr val="FFFF00"/>
          </a:solidFill>
          <a:ln>
            <a:solidFill>
              <a:schemeClr val="accent1"/>
            </a:solidFill>
          </a:ln>
        </p:spPr>
        <p:txBody>
          <a:bodyPr wrap="square" rtlCol="0">
            <a:spAutoFit/>
          </a:bodyPr>
          <a:lstStyle/>
          <a:p>
            <a:r>
              <a:rPr lang="en-US" dirty="0"/>
              <a:t>All Libraries and institution</a:t>
            </a:r>
          </a:p>
        </p:txBody>
      </p:sp>
      <p:cxnSp>
        <p:nvCxnSpPr>
          <p:cNvPr id="15" name="Straight Arrow Connector 14">
            <a:extLst>
              <a:ext uri="{FF2B5EF4-FFF2-40B4-BE49-F238E27FC236}">
                <a16:creationId xmlns:a16="http://schemas.microsoft.com/office/drawing/2014/main" id="{BB39099A-F149-439D-A7A1-6AC31FE73536}"/>
              </a:ext>
            </a:extLst>
          </p:cNvPr>
          <p:cNvCxnSpPr>
            <a:cxnSpLocks/>
            <a:stCxn id="14" idx="3"/>
            <a:endCxn id="7" idx="1"/>
          </p:cNvCxnSpPr>
          <p:nvPr/>
        </p:nvCxnSpPr>
        <p:spPr>
          <a:xfrm>
            <a:off x="1979712" y="3986897"/>
            <a:ext cx="720080" cy="20503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34044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1FEC1E8-43BE-4047-A8E9-DA7E18B62255}"/>
              </a:ext>
            </a:extLst>
          </p:cNvPr>
          <p:cNvPicPr>
            <a:picLocks noChangeAspect="1"/>
          </p:cNvPicPr>
          <p:nvPr/>
        </p:nvPicPr>
        <p:blipFill>
          <a:blip r:embed="rId2"/>
          <a:stretch>
            <a:fillRect/>
          </a:stretch>
        </p:blipFill>
        <p:spPr>
          <a:xfrm>
            <a:off x="0" y="1314541"/>
            <a:ext cx="9144000" cy="2514417"/>
          </a:xfrm>
          <a:prstGeom prst="rect">
            <a:avLst/>
          </a:prstGeom>
          <a:ln>
            <a:solidFill>
              <a:schemeClr val="tx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Blocks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2"/>
            <a:ext cx="8424936" cy="860152"/>
          </a:xfrm>
        </p:spPr>
        <p:txBody>
          <a:bodyPr>
            <a:normAutofit/>
          </a:bodyPr>
          <a:lstStyle/>
          <a:p>
            <a:r>
              <a:rPr lang="en-US" sz="1800" dirty="0"/>
              <a:t>Patron Moshe Ben </a:t>
            </a:r>
            <a:r>
              <a:rPr lang="en-US" sz="1800" dirty="0" err="1"/>
              <a:t>Maimon</a:t>
            </a:r>
            <a:r>
              <a:rPr lang="en-US" sz="1800" dirty="0"/>
              <a:t> has Blocks in the Law Library and Medical Library.</a:t>
            </a:r>
          </a:p>
          <a:p>
            <a:endParaRPr lang="en-US" sz="1800" dirty="0"/>
          </a:p>
        </p:txBody>
      </p:sp>
      <p:sp>
        <p:nvSpPr>
          <p:cNvPr id="7" name="Rectangle 6">
            <a:extLst>
              <a:ext uri="{FF2B5EF4-FFF2-40B4-BE49-F238E27FC236}">
                <a16:creationId xmlns:a16="http://schemas.microsoft.com/office/drawing/2014/main" id="{77983094-ECA4-411F-9358-EC3447405AF4}"/>
              </a:ext>
            </a:extLst>
          </p:cNvPr>
          <p:cNvSpPr/>
          <p:nvPr/>
        </p:nvSpPr>
        <p:spPr>
          <a:xfrm>
            <a:off x="2915816" y="1641522"/>
            <a:ext cx="504055" cy="29197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E7E8A92-2D44-437C-9DE1-5566D66E1725}"/>
              </a:ext>
            </a:extLst>
          </p:cNvPr>
          <p:cNvSpPr/>
          <p:nvPr/>
        </p:nvSpPr>
        <p:spPr>
          <a:xfrm>
            <a:off x="3739099" y="2800830"/>
            <a:ext cx="667619" cy="3339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BFD841-C7EA-42C5-956C-AD43C9A38F37}"/>
              </a:ext>
            </a:extLst>
          </p:cNvPr>
          <p:cNvSpPr/>
          <p:nvPr/>
        </p:nvSpPr>
        <p:spPr>
          <a:xfrm>
            <a:off x="3739099" y="3134803"/>
            <a:ext cx="667619" cy="3339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9A0A7A-B950-4812-8BC6-83383AEB3757}"/>
              </a:ext>
            </a:extLst>
          </p:cNvPr>
          <p:cNvSpPr/>
          <p:nvPr/>
        </p:nvSpPr>
        <p:spPr>
          <a:xfrm>
            <a:off x="7956376" y="1422718"/>
            <a:ext cx="1125897" cy="7018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91342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287A75-9D8D-4352-B771-73084119699F}"/>
              </a:ext>
            </a:extLst>
          </p:cNvPr>
          <p:cNvPicPr>
            <a:picLocks noChangeAspect="1"/>
          </p:cNvPicPr>
          <p:nvPr/>
        </p:nvPicPr>
        <p:blipFill>
          <a:blip r:embed="rId2"/>
          <a:stretch>
            <a:fillRect/>
          </a:stretch>
        </p:blipFill>
        <p:spPr>
          <a:xfrm>
            <a:off x="0" y="1341243"/>
            <a:ext cx="9144000" cy="2461013"/>
          </a:xfrm>
          <a:prstGeom prst="rect">
            <a:avLst/>
          </a:prstGeom>
          <a:ln>
            <a:solidFill>
              <a:schemeClr val="tx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Blocks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2"/>
            <a:ext cx="8424936" cy="860152"/>
          </a:xfrm>
        </p:spPr>
        <p:txBody>
          <a:bodyPr>
            <a:normAutofit/>
          </a:bodyPr>
          <a:lstStyle/>
          <a:p>
            <a:r>
              <a:rPr lang="en-US" sz="1800" dirty="0"/>
              <a:t>Staff user Alicia Chen sees blocks in the Law Library and Medical Library.</a:t>
            </a:r>
          </a:p>
          <a:p>
            <a:endParaRPr lang="en-US" sz="1800" dirty="0"/>
          </a:p>
        </p:txBody>
      </p:sp>
      <p:sp>
        <p:nvSpPr>
          <p:cNvPr id="7" name="Rectangle 6">
            <a:extLst>
              <a:ext uri="{FF2B5EF4-FFF2-40B4-BE49-F238E27FC236}">
                <a16:creationId xmlns:a16="http://schemas.microsoft.com/office/drawing/2014/main" id="{77983094-ECA4-411F-9358-EC3447405AF4}"/>
              </a:ext>
            </a:extLst>
          </p:cNvPr>
          <p:cNvSpPr/>
          <p:nvPr/>
        </p:nvSpPr>
        <p:spPr>
          <a:xfrm>
            <a:off x="2974728" y="2003770"/>
            <a:ext cx="445144" cy="29185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E7E8A92-2D44-437C-9DE1-5566D66E1725}"/>
              </a:ext>
            </a:extLst>
          </p:cNvPr>
          <p:cNvSpPr/>
          <p:nvPr/>
        </p:nvSpPr>
        <p:spPr>
          <a:xfrm>
            <a:off x="3635896" y="3115599"/>
            <a:ext cx="782788"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BFD841-C7EA-42C5-956C-AD43C9A38F37}"/>
              </a:ext>
            </a:extLst>
          </p:cNvPr>
          <p:cNvSpPr/>
          <p:nvPr/>
        </p:nvSpPr>
        <p:spPr>
          <a:xfrm>
            <a:off x="3635896" y="3426625"/>
            <a:ext cx="782788"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9A0A7A-B950-4812-8BC6-83383AEB3757}"/>
              </a:ext>
            </a:extLst>
          </p:cNvPr>
          <p:cNvSpPr/>
          <p:nvPr/>
        </p:nvSpPr>
        <p:spPr>
          <a:xfrm>
            <a:off x="7951235" y="2205921"/>
            <a:ext cx="1125897" cy="3336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C263983-8140-4422-914F-AE0A2517C5F8}"/>
              </a:ext>
            </a:extLst>
          </p:cNvPr>
          <p:cNvSpPr txBox="1"/>
          <p:nvPr/>
        </p:nvSpPr>
        <p:spPr>
          <a:xfrm>
            <a:off x="4608004" y="2491949"/>
            <a:ext cx="2304256" cy="369332"/>
          </a:xfrm>
          <a:prstGeom prst="rect">
            <a:avLst/>
          </a:prstGeom>
          <a:solidFill>
            <a:srgbClr val="FFFF00"/>
          </a:solidFill>
          <a:ln>
            <a:solidFill>
              <a:schemeClr val="accent1"/>
            </a:solidFill>
          </a:ln>
        </p:spPr>
        <p:txBody>
          <a:bodyPr wrap="square" rtlCol="0">
            <a:spAutoFit/>
          </a:bodyPr>
          <a:lstStyle/>
          <a:p>
            <a:r>
              <a:rPr lang="en-US" dirty="0"/>
              <a:t>Staff User Alicia Chen</a:t>
            </a:r>
          </a:p>
        </p:txBody>
      </p:sp>
      <p:cxnSp>
        <p:nvCxnSpPr>
          <p:cNvPr id="13" name="Straight Arrow Connector 12">
            <a:extLst>
              <a:ext uri="{FF2B5EF4-FFF2-40B4-BE49-F238E27FC236}">
                <a16:creationId xmlns:a16="http://schemas.microsoft.com/office/drawing/2014/main" id="{8B2CAD5C-DBD4-478E-8332-7BC70C1687E6}"/>
              </a:ext>
            </a:extLst>
          </p:cNvPr>
          <p:cNvCxnSpPr>
            <a:cxnSpLocks/>
          </p:cNvCxnSpPr>
          <p:nvPr/>
        </p:nvCxnSpPr>
        <p:spPr>
          <a:xfrm flipV="1">
            <a:off x="6912260" y="1967576"/>
            <a:ext cx="782788" cy="52437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60F01D1-0875-4F8C-AFFA-CA4F981DF952}"/>
              </a:ext>
            </a:extLst>
          </p:cNvPr>
          <p:cNvSpPr/>
          <p:nvPr/>
        </p:nvSpPr>
        <p:spPr>
          <a:xfrm>
            <a:off x="7684415" y="1678178"/>
            <a:ext cx="648072" cy="2603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89334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43A788-134F-4290-8CF8-7054025E4596}"/>
              </a:ext>
            </a:extLst>
          </p:cNvPr>
          <p:cNvPicPr>
            <a:picLocks noChangeAspect="1"/>
          </p:cNvPicPr>
          <p:nvPr/>
        </p:nvPicPr>
        <p:blipFill>
          <a:blip r:embed="rId2"/>
          <a:stretch>
            <a:fillRect/>
          </a:stretch>
        </p:blipFill>
        <p:spPr>
          <a:xfrm>
            <a:off x="0" y="1658571"/>
            <a:ext cx="9144000" cy="2438400"/>
          </a:xfrm>
          <a:prstGeom prst="rect">
            <a:avLst/>
          </a:prstGeom>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Blocks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2"/>
            <a:ext cx="8424936" cy="860152"/>
          </a:xfrm>
        </p:spPr>
        <p:txBody>
          <a:bodyPr>
            <a:normAutofit/>
          </a:bodyPr>
          <a:lstStyle/>
          <a:p>
            <a:r>
              <a:rPr lang="en-US" sz="1800" dirty="0"/>
              <a:t>Staff user Elly May </a:t>
            </a:r>
            <a:r>
              <a:rPr lang="en-US" sz="1800" dirty="0" err="1"/>
              <a:t>Clampett</a:t>
            </a:r>
            <a:r>
              <a:rPr lang="en-US" sz="1800" dirty="0"/>
              <a:t> sees blocks in the Law Library only.</a:t>
            </a:r>
          </a:p>
          <a:p>
            <a:endParaRPr lang="en-US" sz="1800" dirty="0"/>
          </a:p>
        </p:txBody>
      </p:sp>
      <p:sp>
        <p:nvSpPr>
          <p:cNvPr id="7" name="Rectangle 6">
            <a:extLst>
              <a:ext uri="{FF2B5EF4-FFF2-40B4-BE49-F238E27FC236}">
                <a16:creationId xmlns:a16="http://schemas.microsoft.com/office/drawing/2014/main" id="{77983094-ECA4-411F-9358-EC3447405AF4}"/>
              </a:ext>
            </a:extLst>
          </p:cNvPr>
          <p:cNvSpPr/>
          <p:nvPr/>
        </p:nvSpPr>
        <p:spPr>
          <a:xfrm>
            <a:off x="2994508" y="2273709"/>
            <a:ext cx="497372"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E7E8A92-2D44-437C-9DE1-5566D66E1725}"/>
              </a:ext>
            </a:extLst>
          </p:cNvPr>
          <p:cNvSpPr/>
          <p:nvPr/>
        </p:nvSpPr>
        <p:spPr>
          <a:xfrm>
            <a:off x="3688357" y="3460472"/>
            <a:ext cx="667619"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9A0A7A-B950-4812-8BC6-83383AEB3757}"/>
              </a:ext>
            </a:extLst>
          </p:cNvPr>
          <p:cNvSpPr/>
          <p:nvPr/>
        </p:nvSpPr>
        <p:spPr>
          <a:xfrm>
            <a:off x="7946095" y="2450003"/>
            <a:ext cx="1125897" cy="3336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C263983-8140-4422-914F-AE0A2517C5F8}"/>
              </a:ext>
            </a:extLst>
          </p:cNvPr>
          <p:cNvSpPr txBox="1"/>
          <p:nvPr/>
        </p:nvSpPr>
        <p:spPr>
          <a:xfrm>
            <a:off x="4355976" y="2787774"/>
            <a:ext cx="2880320" cy="369332"/>
          </a:xfrm>
          <a:prstGeom prst="rect">
            <a:avLst/>
          </a:prstGeom>
          <a:solidFill>
            <a:srgbClr val="FFFF00"/>
          </a:solidFill>
          <a:ln>
            <a:solidFill>
              <a:schemeClr val="accent1"/>
            </a:solidFill>
          </a:ln>
        </p:spPr>
        <p:txBody>
          <a:bodyPr wrap="square" rtlCol="0">
            <a:spAutoFit/>
          </a:bodyPr>
          <a:lstStyle/>
          <a:p>
            <a:r>
              <a:rPr lang="en-US" dirty="0"/>
              <a:t>Staff User Elly May </a:t>
            </a:r>
            <a:r>
              <a:rPr lang="en-US" dirty="0" err="1"/>
              <a:t>Clampett</a:t>
            </a:r>
            <a:endParaRPr lang="en-US" dirty="0"/>
          </a:p>
        </p:txBody>
      </p:sp>
      <p:cxnSp>
        <p:nvCxnSpPr>
          <p:cNvPr id="13" name="Straight Arrow Connector 12">
            <a:extLst>
              <a:ext uri="{FF2B5EF4-FFF2-40B4-BE49-F238E27FC236}">
                <a16:creationId xmlns:a16="http://schemas.microsoft.com/office/drawing/2014/main" id="{8B2CAD5C-DBD4-478E-8332-7BC70C1687E6}"/>
              </a:ext>
            </a:extLst>
          </p:cNvPr>
          <p:cNvCxnSpPr>
            <a:cxnSpLocks/>
          </p:cNvCxnSpPr>
          <p:nvPr/>
        </p:nvCxnSpPr>
        <p:spPr>
          <a:xfrm flipV="1">
            <a:off x="7236296" y="2245913"/>
            <a:ext cx="497372" cy="54186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60F01D1-0875-4F8C-AFFA-CA4F981DF952}"/>
              </a:ext>
            </a:extLst>
          </p:cNvPr>
          <p:cNvSpPr/>
          <p:nvPr/>
        </p:nvSpPr>
        <p:spPr>
          <a:xfrm>
            <a:off x="7685856" y="1985553"/>
            <a:ext cx="648072" cy="2603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186CF1C-AD04-4C99-A71C-ABDD93838F37}"/>
              </a:ext>
            </a:extLst>
          </p:cNvPr>
          <p:cNvSpPr txBox="1"/>
          <p:nvPr/>
        </p:nvSpPr>
        <p:spPr>
          <a:xfrm>
            <a:off x="4139952" y="4371948"/>
            <a:ext cx="1368152" cy="369332"/>
          </a:xfrm>
          <a:prstGeom prst="rect">
            <a:avLst/>
          </a:prstGeom>
          <a:solidFill>
            <a:srgbClr val="FFFF00"/>
          </a:solidFill>
          <a:ln>
            <a:solidFill>
              <a:schemeClr val="accent1"/>
            </a:solidFill>
          </a:ln>
        </p:spPr>
        <p:txBody>
          <a:bodyPr wrap="square" rtlCol="0">
            <a:spAutoFit/>
          </a:bodyPr>
          <a:lstStyle/>
          <a:p>
            <a:r>
              <a:rPr lang="en-US" dirty="0"/>
              <a:t>Law Library</a:t>
            </a:r>
          </a:p>
        </p:txBody>
      </p:sp>
      <p:cxnSp>
        <p:nvCxnSpPr>
          <p:cNvPr id="16" name="Straight Arrow Connector 15">
            <a:extLst>
              <a:ext uri="{FF2B5EF4-FFF2-40B4-BE49-F238E27FC236}">
                <a16:creationId xmlns:a16="http://schemas.microsoft.com/office/drawing/2014/main" id="{7A02C44C-190F-4449-AF08-EA7DD002C7BC}"/>
              </a:ext>
            </a:extLst>
          </p:cNvPr>
          <p:cNvCxnSpPr>
            <a:cxnSpLocks/>
          </p:cNvCxnSpPr>
          <p:nvPr/>
        </p:nvCxnSpPr>
        <p:spPr>
          <a:xfrm flipH="1" flipV="1">
            <a:off x="3963275" y="3769968"/>
            <a:ext cx="320693" cy="60198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096D4C8D-9967-451C-A1D6-8300860EE7D5}"/>
              </a:ext>
            </a:extLst>
          </p:cNvPr>
          <p:cNvSpPr/>
          <p:nvPr/>
        </p:nvSpPr>
        <p:spPr>
          <a:xfrm>
            <a:off x="61727" y="2539851"/>
            <a:ext cx="648072"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76170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43CFCBC-9519-4F69-ABA1-E212F7DF152E}"/>
              </a:ext>
            </a:extLst>
          </p:cNvPr>
          <p:cNvPicPr>
            <a:picLocks noChangeAspect="1"/>
          </p:cNvPicPr>
          <p:nvPr/>
        </p:nvPicPr>
        <p:blipFill>
          <a:blip r:embed="rId2"/>
          <a:stretch>
            <a:fillRect/>
          </a:stretch>
        </p:blipFill>
        <p:spPr>
          <a:xfrm>
            <a:off x="0" y="1652276"/>
            <a:ext cx="9144000" cy="2412799"/>
          </a:xfrm>
          <a:prstGeom prst="rect">
            <a:avLst/>
          </a:prstGeom>
          <a:ln>
            <a:solidFill>
              <a:schemeClr val="tx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Blocks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2"/>
            <a:ext cx="8424936" cy="860152"/>
          </a:xfrm>
        </p:spPr>
        <p:txBody>
          <a:bodyPr>
            <a:normAutofit/>
          </a:bodyPr>
          <a:lstStyle/>
          <a:p>
            <a:r>
              <a:rPr lang="en-US" sz="1800" dirty="0"/>
              <a:t>Staff user Jethro Bodine sees blocks in the Medical Library only.</a:t>
            </a:r>
          </a:p>
        </p:txBody>
      </p:sp>
      <p:sp>
        <p:nvSpPr>
          <p:cNvPr id="7" name="Rectangle 6">
            <a:extLst>
              <a:ext uri="{FF2B5EF4-FFF2-40B4-BE49-F238E27FC236}">
                <a16:creationId xmlns:a16="http://schemas.microsoft.com/office/drawing/2014/main" id="{77983094-ECA4-411F-9358-EC3447405AF4}"/>
              </a:ext>
            </a:extLst>
          </p:cNvPr>
          <p:cNvSpPr/>
          <p:nvPr/>
        </p:nvSpPr>
        <p:spPr>
          <a:xfrm>
            <a:off x="2994508" y="2273709"/>
            <a:ext cx="497372"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E7E8A92-2D44-437C-9DE1-5566D66E1725}"/>
              </a:ext>
            </a:extLst>
          </p:cNvPr>
          <p:cNvSpPr/>
          <p:nvPr/>
        </p:nvSpPr>
        <p:spPr>
          <a:xfrm>
            <a:off x="3720256" y="3434809"/>
            <a:ext cx="667619"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9A0A7A-B950-4812-8BC6-83383AEB3757}"/>
              </a:ext>
            </a:extLst>
          </p:cNvPr>
          <p:cNvSpPr/>
          <p:nvPr/>
        </p:nvSpPr>
        <p:spPr>
          <a:xfrm>
            <a:off x="7946095" y="2450003"/>
            <a:ext cx="1125897" cy="3336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C263983-8140-4422-914F-AE0A2517C5F8}"/>
              </a:ext>
            </a:extLst>
          </p:cNvPr>
          <p:cNvSpPr txBox="1"/>
          <p:nvPr/>
        </p:nvSpPr>
        <p:spPr>
          <a:xfrm>
            <a:off x="4355976" y="2787774"/>
            <a:ext cx="2880320" cy="369332"/>
          </a:xfrm>
          <a:prstGeom prst="rect">
            <a:avLst/>
          </a:prstGeom>
          <a:solidFill>
            <a:srgbClr val="FFFF00"/>
          </a:solidFill>
          <a:ln>
            <a:solidFill>
              <a:schemeClr val="accent1"/>
            </a:solidFill>
          </a:ln>
        </p:spPr>
        <p:txBody>
          <a:bodyPr wrap="square" rtlCol="0">
            <a:spAutoFit/>
          </a:bodyPr>
          <a:lstStyle/>
          <a:p>
            <a:r>
              <a:rPr lang="en-US" dirty="0"/>
              <a:t>Staff User Jethro Bodine</a:t>
            </a:r>
          </a:p>
        </p:txBody>
      </p:sp>
      <p:cxnSp>
        <p:nvCxnSpPr>
          <p:cNvPr id="13" name="Straight Arrow Connector 12">
            <a:extLst>
              <a:ext uri="{FF2B5EF4-FFF2-40B4-BE49-F238E27FC236}">
                <a16:creationId xmlns:a16="http://schemas.microsoft.com/office/drawing/2014/main" id="{8B2CAD5C-DBD4-478E-8332-7BC70C1687E6}"/>
              </a:ext>
            </a:extLst>
          </p:cNvPr>
          <p:cNvCxnSpPr>
            <a:cxnSpLocks/>
          </p:cNvCxnSpPr>
          <p:nvPr/>
        </p:nvCxnSpPr>
        <p:spPr>
          <a:xfrm flipV="1">
            <a:off x="7236296" y="2245913"/>
            <a:ext cx="497372" cy="54186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60F01D1-0875-4F8C-AFFA-CA4F981DF952}"/>
              </a:ext>
            </a:extLst>
          </p:cNvPr>
          <p:cNvSpPr/>
          <p:nvPr/>
        </p:nvSpPr>
        <p:spPr>
          <a:xfrm>
            <a:off x="7685856" y="1985553"/>
            <a:ext cx="648072" cy="2603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186CF1C-AD04-4C99-A71C-ABDD93838F37}"/>
              </a:ext>
            </a:extLst>
          </p:cNvPr>
          <p:cNvSpPr txBox="1"/>
          <p:nvPr/>
        </p:nvSpPr>
        <p:spPr>
          <a:xfrm>
            <a:off x="3851920" y="4371948"/>
            <a:ext cx="1656184" cy="369332"/>
          </a:xfrm>
          <a:prstGeom prst="rect">
            <a:avLst/>
          </a:prstGeom>
          <a:solidFill>
            <a:srgbClr val="FFFF00"/>
          </a:solidFill>
          <a:ln>
            <a:solidFill>
              <a:schemeClr val="accent1"/>
            </a:solidFill>
          </a:ln>
        </p:spPr>
        <p:txBody>
          <a:bodyPr wrap="square" rtlCol="0">
            <a:spAutoFit/>
          </a:bodyPr>
          <a:lstStyle/>
          <a:p>
            <a:r>
              <a:rPr lang="en-US" dirty="0"/>
              <a:t>Medical Library</a:t>
            </a:r>
          </a:p>
        </p:txBody>
      </p:sp>
      <p:cxnSp>
        <p:nvCxnSpPr>
          <p:cNvPr id="16" name="Straight Arrow Connector 15">
            <a:extLst>
              <a:ext uri="{FF2B5EF4-FFF2-40B4-BE49-F238E27FC236}">
                <a16:creationId xmlns:a16="http://schemas.microsoft.com/office/drawing/2014/main" id="{7A02C44C-190F-4449-AF08-EA7DD002C7BC}"/>
              </a:ext>
            </a:extLst>
          </p:cNvPr>
          <p:cNvCxnSpPr>
            <a:cxnSpLocks/>
          </p:cNvCxnSpPr>
          <p:nvPr/>
        </p:nvCxnSpPr>
        <p:spPr>
          <a:xfrm flipH="1" flipV="1">
            <a:off x="4218193" y="3743077"/>
            <a:ext cx="137783" cy="64629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096D4C8D-9967-451C-A1D6-8300860EE7D5}"/>
              </a:ext>
            </a:extLst>
          </p:cNvPr>
          <p:cNvSpPr/>
          <p:nvPr/>
        </p:nvSpPr>
        <p:spPr>
          <a:xfrm>
            <a:off x="61727" y="2539851"/>
            <a:ext cx="648072"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90548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62243-1805-4961-BBF6-F2E5FF1B81BA}"/>
              </a:ext>
            </a:extLst>
          </p:cNvPr>
          <p:cNvSpPr>
            <a:spLocks noGrp="1"/>
          </p:cNvSpPr>
          <p:nvPr>
            <p:ph type="ctrTitle"/>
          </p:nvPr>
        </p:nvSpPr>
        <p:spPr>
          <a:xfrm>
            <a:off x="251520" y="3319778"/>
            <a:ext cx="8712968" cy="1240583"/>
          </a:xfrm>
        </p:spPr>
        <p:txBody>
          <a:bodyPr/>
          <a:lstStyle/>
          <a:p>
            <a:r>
              <a:rPr lang="en-US" dirty="0"/>
              <a:t>Creating and Viewing Attachments restricted by library</a:t>
            </a:r>
          </a:p>
        </p:txBody>
      </p:sp>
    </p:spTree>
    <p:extLst>
      <p:ext uri="{BB962C8B-B14F-4D97-AF65-F5344CB8AC3E}">
        <p14:creationId xmlns:p14="http://schemas.microsoft.com/office/powerpoint/2010/main" val="30754674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Attachments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3816423"/>
          </a:xfrm>
        </p:spPr>
        <p:txBody>
          <a:bodyPr>
            <a:normAutofit/>
          </a:bodyPr>
          <a:lstStyle/>
          <a:p>
            <a:r>
              <a:rPr lang="en-US" dirty="0"/>
              <a:t>What we will see in this section:</a:t>
            </a:r>
          </a:p>
          <a:p>
            <a:pPr lvl="1"/>
            <a:r>
              <a:rPr lang="en-US" sz="2400" dirty="0"/>
              <a:t>A new field “Owner” has been added to the Attachments.</a:t>
            </a:r>
          </a:p>
          <a:p>
            <a:pPr lvl="1"/>
            <a:r>
              <a:rPr lang="en-US" sz="2400" dirty="0"/>
              <a:t>This allows the institution to restrict which staff users can see which Attachments.</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6936504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6A3F1E2-C4AC-4E1C-AA16-64EDAEAC80E5}"/>
              </a:ext>
            </a:extLst>
          </p:cNvPr>
          <p:cNvPicPr>
            <a:picLocks noChangeAspect="1"/>
          </p:cNvPicPr>
          <p:nvPr/>
        </p:nvPicPr>
        <p:blipFill>
          <a:blip r:embed="rId2"/>
          <a:stretch>
            <a:fillRect/>
          </a:stretch>
        </p:blipFill>
        <p:spPr>
          <a:xfrm>
            <a:off x="1404937" y="1131590"/>
            <a:ext cx="6334125" cy="3781425"/>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Attachments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662597"/>
            <a:ext cx="8424936" cy="860152"/>
          </a:xfrm>
        </p:spPr>
        <p:txBody>
          <a:bodyPr>
            <a:normAutofit/>
          </a:bodyPr>
          <a:lstStyle/>
          <a:p>
            <a:r>
              <a:rPr lang="en-US" sz="2000" dirty="0"/>
              <a:t>Staff user Elly May </a:t>
            </a:r>
            <a:r>
              <a:rPr lang="en-US" sz="2000" dirty="0" err="1"/>
              <a:t>Clampett</a:t>
            </a:r>
            <a:r>
              <a:rPr lang="en-US" sz="2000" dirty="0"/>
              <a:t> can create Attachments only for the Law Library</a:t>
            </a:r>
          </a:p>
        </p:txBody>
      </p:sp>
      <p:sp>
        <p:nvSpPr>
          <p:cNvPr id="7" name="Rectangle 6">
            <a:extLst>
              <a:ext uri="{FF2B5EF4-FFF2-40B4-BE49-F238E27FC236}">
                <a16:creationId xmlns:a16="http://schemas.microsoft.com/office/drawing/2014/main" id="{77983094-ECA4-411F-9358-EC3447405AF4}"/>
              </a:ext>
            </a:extLst>
          </p:cNvPr>
          <p:cNvSpPr/>
          <p:nvPr/>
        </p:nvSpPr>
        <p:spPr>
          <a:xfrm>
            <a:off x="3555347" y="3365670"/>
            <a:ext cx="1822439" cy="45227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9489936-82E2-4F3F-B47A-4AC81554160D}"/>
              </a:ext>
            </a:extLst>
          </p:cNvPr>
          <p:cNvSpPr/>
          <p:nvPr/>
        </p:nvSpPr>
        <p:spPr>
          <a:xfrm>
            <a:off x="5842078" y="1599593"/>
            <a:ext cx="811264" cy="3099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3A7215-F5F4-45BC-840D-BBAEBED85B55}"/>
              </a:ext>
            </a:extLst>
          </p:cNvPr>
          <p:cNvSpPr txBox="1"/>
          <p:nvPr/>
        </p:nvSpPr>
        <p:spPr>
          <a:xfrm>
            <a:off x="6938434" y="2612847"/>
            <a:ext cx="2028007" cy="646331"/>
          </a:xfrm>
          <a:prstGeom prst="rect">
            <a:avLst/>
          </a:prstGeom>
          <a:solidFill>
            <a:srgbClr val="FFFF00"/>
          </a:solidFill>
          <a:ln>
            <a:solidFill>
              <a:schemeClr val="accent1"/>
            </a:solidFill>
          </a:ln>
        </p:spPr>
        <p:txBody>
          <a:bodyPr wrap="square" rtlCol="0">
            <a:spAutoFit/>
          </a:bodyPr>
          <a:lstStyle/>
          <a:p>
            <a:r>
              <a:rPr lang="en-US" dirty="0"/>
              <a:t>Staff User Elly May </a:t>
            </a:r>
            <a:r>
              <a:rPr lang="en-US" dirty="0" err="1"/>
              <a:t>Clampett</a:t>
            </a:r>
            <a:endParaRPr lang="en-US" dirty="0"/>
          </a:p>
        </p:txBody>
      </p:sp>
      <p:cxnSp>
        <p:nvCxnSpPr>
          <p:cNvPr id="11" name="Straight Arrow Connector 10">
            <a:extLst>
              <a:ext uri="{FF2B5EF4-FFF2-40B4-BE49-F238E27FC236}">
                <a16:creationId xmlns:a16="http://schemas.microsoft.com/office/drawing/2014/main" id="{86559011-7107-4451-ABC8-6DDE3929F3A9}"/>
              </a:ext>
            </a:extLst>
          </p:cNvPr>
          <p:cNvCxnSpPr>
            <a:cxnSpLocks/>
          </p:cNvCxnSpPr>
          <p:nvPr/>
        </p:nvCxnSpPr>
        <p:spPr>
          <a:xfrm flipH="1">
            <a:off x="6722410" y="1714700"/>
            <a:ext cx="1075890"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A26F6A6-D732-4199-AF82-B01C24D01301}"/>
              </a:ext>
            </a:extLst>
          </p:cNvPr>
          <p:cNvCxnSpPr>
            <a:cxnSpLocks/>
          </p:cNvCxnSpPr>
          <p:nvPr/>
        </p:nvCxnSpPr>
        <p:spPr>
          <a:xfrm flipH="1" flipV="1">
            <a:off x="7798109" y="1714700"/>
            <a:ext cx="436469" cy="898147"/>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CB33C4B-C5EB-4052-B1A2-3602A7296784}"/>
              </a:ext>
            </a:extLst>
          </p:cNvPr>
          <p:cNvSpPr txBox="1"/>
          <p:nvPr/>
        </p:nvSpPr>
        <p:spPr>
          <a:xfrm>
            <a:off x="395536" y="4002618"/>
            <a:ext cx="1368152" cy="369332"/>
          </a:xfrm>
          <a:prstGeom prst="rect">
            <a:avLst/>
          </a:prstGeom>
          <a:solidFill>
            <a:srgbClr val="FFFF00"/>
          </a:solidFill>
          <a:ln>
            <a:solidFill>
              <a:schemeClr val="accent1"/>
            </a:solidFill>
          </a:ln>
        </p:spPr>
        <p:txBody>
          <a:bodyPr wrap="square" rtlCol="0">
            <a:spAutoFit/>
          </a:bodyPr>
          <a:lstStyle/>
          <a:p>
            <a:r>
              <a:rPr lang="en-US" dirty="0"/>
              <a:t>Law Library</a:t>
            </a:r>
          </a:p>
        </p:txBody>
      </p:sp>
      <p:cxnSp>
        <p:nvCxnSpPr>
          <p:cNvPr id="15" name="Straight Arrow Connector 14">
            <a:extLst>
              <a:ext uri="{FF2B5EF4-FFF2-40B4-BE49-F238E27FC236}">
                <a16:creationId xmlns:a16="http://schemas.microsoft.com/office/drawing/2014/main" id="{BB39099A-F149-439D-A7A1-6AC31FE73536}"/>
              </a:ext>
            </a:extLst>
          </p:cNvPr>
          <p:cNvCxnSpPr>
            <a:cxnSpLocks/>
            <a:stCxn id="14" idx="3"/>
            <a:endCxn id="7" idx="1"/>
          </p:cNvCxnSpPr>
          <p:nvPr/>
        </p:nvCxnSpPr>
        <p:spPr>
          <a:xfrm flipV="1">
            <a:off x="1763688" y="3591808"/>
            <a:ext cx="1791659" cy="59547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03FC6DA7-9195-4FD3-82C2-B9F489DB2CD3}"/>
              </a:ext>
            </a:extLst>
          </p:cNvPr>
          <p:cNvSpPr/>
          <p:nvPr/>
        </p:nvSpPr>
        <p:spPr>
          <a:xfrm>
            <a:off x="1825866" y="2017234"/>
            <a:ext cx="864096" cy="3795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7587F5B-CA2C-4EA6-8F9C-C1AAEA4B1305}"/>
              </a:ext>
            </a:extLst>
          </p:cNvPr>
          <p:cNvSpPr/>
          <p:nvPr/>
        </p:nvSpPr>
        <p:spPr>
          <a:xfrm>
            <a:off x="4274138" y="2346691"/>
            <a:ext cx="1224136" cy="3795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59190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5EA257B-E711-47FE-B524-FCC6F87E562D}"/>
              </a:ext>
            </a:extLst>
          </p:cNvPr>
          <p:cNvPicPr>
            <a:picLocks noChangeAspect="1"/>
          </p:cNvPicPr>
          <p:nvPr/>
        </p:nvPicPr>
        <p:blipFill>
          <a:blip r:embed="rId2"/>
          <a:stretch>
            <a:fillRect/>
          </a:stretch>
        </p:blipFill>
        <p:spPr>
          <a:xfrm>
            <a:off x="1419225" y="1180720"/>
            <a:ext cx="6305550" cy="3657600"/>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Attachments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662597"/>
            <a:ext cx="8424936" cy="860152"/>
          </a:xfrm>
        </p:spPr>
        <p:txBody>
          <a:bodyPr>
            <a:normAutofit/>
          </a:bodyPr>
          <a:lstStyle/>
          <a:p>
            <a:r>
              <a:rPr lang="en-US" sz="2000" dirty="0"/>
              <a:t>Staff user Jethro Bodine can create Attachments only for the Medical Library</a:t>
            </a:r>
          </a:p>
        </p:txBody>
      </p:sp>
      <p:sp>
        <p:nvSpPr>
          <p:cNvPr id="7" name="Rectangle 6">
            <a:extLst>
              <a:ext uri="{FF2B5EF4-FFF2-40B4-BE49-F238E27FC236}">
                <a16:creationId xmlns:a16="http://schemas.microsoft.com/office/drawing/2014/main" id="{77983094-ECA4-411F-9358-EC3447405AF4}"/>
              </a:ext>
            </a:extLst>
          </p:cNvPr>
          <p:cNvSpPr/>
          <p:nvPr/>
        </p:nvSpPr>
        <p:spPr>
          <a:xfrm>
            <a:off x="3555347" y="3365670"/>
            <a:ext cx="1822439" cy="45227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9489936-82E2-4F3F-B47A-4AC81554160D}"/>
              </a:ext>
            </a:extLst>
          </p:cNvPr>
          <p:cNvSpPr/>
          <p:nvPr/>
        </p:nvSpPr>
        <p:spPr>
          <a:xfrm>
            <a:off x="5842078" y="1599593"/>
            <a:ext cx="811264" cy="3099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3A7215-F5F4-45BC-840D-BBAEBED85B55}"/>
              </a:ext>
            </a:extLst>
          </p:cNvPr>
          <p:cNvSpPr txBox="1"/>
          <p:nvPr/>
        </p:nvSpPr>
        <p:spPr>
          <a:xfrm>
            <a:off x="6938434" y="2612847"/>
            <a:ext cx="2028007" cy="646331"/>
          </a:xfrm>
          <a:prstGeom prst="rect">
            <a:avLst/>
          </a:prstGeom>
          <a:solidFill>
            <a:srgbClr val="FFFF00"/>
          </a:solidFill>
          <a:ln>
            <a:solidFill>
              <a:schemeClr val="accent1"/>
            </a:solidFill>
          </a:ln>
        </p:spPr>
        <p:txBody>
          <a:bodyPr wrap="square" rtlCol="0">
            <a:spAutoFit/>
          </a:bodyPr>
          <a:lstStyle/>
          <a:p>
            <a:r>
              <a:rPr lang="en-US" dirty="0"/>
              <a:t>Staff User Jethro Bodine</a:t>
            </a:r>
          </a:p>
        </p:txBody>
      </p:sp>
      <p:cxnSp>
        <p:nvCxnSpPr>
          <p:cNvPr id="11" name="Straight Arrow Connector 10">
            <a:extLst>
              <a:ext uri="{FF2B5EF4-FFF2-40B4-BE49-F238E27FC236}">
                <a16:creationId xmlns:a16="http://schemas.microsoft.com/office/drawing/2014/main" id="{86559011-7107-4451-ABC8-6DDE3929F3A9}"/>
              </a:ext>
            </a:extLst>
          </p:cNvPr>
          <p:cNvCxnSpPr>
            <a:cxnSpLocks/>
          </p:cNvCxnSpPr>
          <p:nvPr/>
        </p:nvCxnSpPr>
        <p:spPr>
          <a:xfrm flipH="1">
            <a:off x="6722410" y="1714700"/>
            <a:ext cx="1075890"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A26F6A6-D732-4199-AF82-B01C24D01301}"/>
              </a:ext>
            </a:extLst>
          </p:cNvPr>
          <p:cNvCxnSpPr>
            <a:cxnSpLocks/>
          </p:cNvCxnSpPr>
          <p:nvPr/>
        </p:nvCxnSpPr>
        <p:spPr>
          <a:xfrm flipH="1" flipV="1">
            <a:off x="7798109" y="1714700"/>
            <a:ext cx="436469" cy="898147"/>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CB33C4B-C5EB-4052-B1A2-3602A7296784}"/>
              </a:ext>
            </a:extLst>
          </p:cNvPr>
          <p:cNvSpPr txBox="1"/>
          <p:nvPr/>
        </p:nvSpPr>
        <p:spPr>
          <a:xfrm>
            <a:off x="395536" y="4002618"/>
            <a:ext cx="1368152" cy="369332"/>
          </a:xfrm>
          <a:prstGeom prst="rect">
            <a:avLst/>
          </a:prstGeom>
          <a:solidFill>
            <a:srgbClr val="FFFF00"/>
          </a:solidFill>
          <a:ln>
            <a:solidFill>
              <a:schemeClr val="accent1"/>
            </a:solidFill>
          </a:ln>
        </p:spPr>
        <p:txBody>
          <a:bodyPr wrap="square" rtlCol="0">
            <a:spAutoFit/>
          </a:bodyPr>
          <a:lstStyle/>
          <a:p>
            <a:r>
              <a:rPr lang="en-US" dirty="0"/>
              <a:t>Law Library</a:t>
            </a:r>
          </a:p>
        </p:txBody>
      </p:sp>
      <p:cxnSp>
        <p:nvCxnSpPr>
          <p:cNvPr id="15" name="Straight Arrow Connector 14">
            <a:extLst>
              <a:ext uri="{FF2B5EF4-FFF2-40B4-BE49-F238E27FC236}">
                <a16:creationId xmlns:a16="http://schemas.microsoft.com/office/drawing/2014/main" id="{BB39099A-F149-439D-A7A1-6AC31FE73536}"/>
              </a:ext>
            </a:extLst>
          </p:cNvPr>
          <p:cNvCxnSpPr>
            <a:cxnSpLocks/>
            <a:stCxn id="14" idx="3"/>
            <a:endCxn id="7" idx="1"/>
          </p:cNvCxnSpPr>
          <p:nvPr/>
        </p:nvCxnSpPr>
        <p:spPr>
          <a:xfrm flipV="1">
            <a:off x="1763688" y="3591808"/>
            <a:ext cx="1791659" cy="59547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03FC6DA7-9195-4FD3-82C2-B9F489DB2CD3}"/>
              </a:ext>
            </a:extLst>
          </p:cNvPr>
          <p:cNvSpPr/>
          <p:nvPr/>
        </p:nvSpPr>
        <p:spPr>
          <a:xfrm>
            <a:off x="1825866" y="2017234"/>
            <a:ext cx="864096" cy="3795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7587F5B-CA2C-4EA6-8F9C-C1AAEA4B1305}"/>
              </a:ext>
            </a:extLst>
          </p:cNvPr>
          <p:cNvSpPr/>
          <p:nvPr/>
        </p:nvSpPr>
        <p:spPr>
          <a:xfrm>
            <a:off x="4274138" y="2346691"/>
            <a:ext cx="1224136" cy="3795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05522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7B78A27-545F-4C02-BE04-3A054755CB01}"/>
              </a:ext>
            </a:extLst>
          </p:cNvPr>
          <p:cNvPicPr>
            <a:picLocks noChangeAspect="1"/>
          </p:cNvPicPr>
          <p:nvPr/>
        </p:nvPicPr>
        <p:blipFill>
          <a:blip r:embed="rId2"/>
          <a:stretch>
            <a:fillRect/>
          </a:stretch>
        </p:blipFill>
        <p:spPr>
          <a:xfrm>
            <a:off x="2195736" y="1092673"/>
            <a:ext cx="5249961" cy="3804095"/>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Attachments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662597"/>
            <a:ext cx="8424936" cy="860152"/>
          </a:xfrm>
        </p:spPr>
        <p:txBody>
          <a:bodyPr>
            <a:normAutofit/>
          </a:bodyPr>
          <a:lstStyle/>
          <a:p>
            <a:r>
              <a:rPr lang="en-US" sz="2000" dirty="0"/>
              <a:t>Staff user Alicia Chen can create </a:t>
            </a:r>
            <a:r>
              <a:rPr lang="en-US" sz="2000"/>
              <a:t>Attachments for </a:t>
            </a:r>
            <a:r>
              <a:rPr lang="en-US" sz="2000" dirty="0"/>
              <a:t>any library</a:t>
            </a:r>
          </a:p>
        </p:txBody>
      </p:sp>
      <p:sp>
        <p:nvSpPr>
          <p:cNvPr id="10" name="Rectangle 9">
            <a:extLst>
              <a:ext uri="{FF2B5EF4-FFF2-40B4-BE49-F238E27FC236}">
                <a16:creationId xmlns:a16="http://schemas.microsoft.com/office/drawing/2014/main" id="{79489936-82E2-4F3F-B47A-4AC81554160D}"/>
              </a:ext>
            </a:extLst>
          </p:cNvPr>
          <p:cNvSpPr/>
          <p:nvPr/>
        </p:nvSpPr>
        <p:spPr>
          <a:xfrm>
            <a:off x="5730015" y="1419622"/>
            <a:ext cx="654092" cy="2461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3A7215-F5F4-45BC-840D-BBAEBED85B55}"/>
              </a:ext>
            </a:extLst>
          </p:cNvPr>
          <p:cNvSpPr txBox="1"/>
          <p:nvPr/>
        </p:nvSpPr>
        <p:spPr>
          <a:xfrm>
            <a:off x="6965492" y="2628712"/>
            <a:ext cx="2028007" cy="646331"/>
          </a:xfrm>
          <a:prstGeom prst="rect">
            <a:avLst/>
          </a:prstGeom>
          <a:solidFill>
            <a:srgbClr val="FFFF00"/>
          </a:solidFill>
          <a:ln>
            <a:solidFill>
              <a:schemeClr val="accent1"/>
            </a:solidFill>
          </a:ln>
        </p:spPr>
        <p:txBody>
          <a:bodyPr wrap="square" rtlCol="0">
            <a:spAutoFit/>
          </a:bodyPr>
          <a:lstStyle/>
          <a:p>
            <a:r>
              <a:rPr lang="en-US" dirty="0"/>
              <a:t>Staff User Alicia Chen</a:t>
            </a:r>
          </a:p>
        </p:txBody>
      </p:sp>
      <p:cxnSp>
        <p:nvCxnSpPr>
          <p:cNvPr id="11" name="Straight Arrow Connector 10">
            <a:extLst>
              <a:ext uri="{FF2B5EF4-FFF2-40B4-BE49-F238E27FC236}">
                <a16:creationId xmlns:a16="http://schemas.microsoft.com/office/drawing/2014/main" id="{86559011-7107-4451-ABC8-6DDE3929F3A9}"/>
              </a:ext>
            </a:extLst>
          </p:cNvPr>
          <p:cNvCxnSpPr>
            <a:cxnSpLocks/>
          </p:cNvCxnSpPr>
          <p:nvPr/>
        </p:nvCxnSpPr>
        <p:spPr>
          <a:xfrm flipH="1">
            <a:off x="6397059" y="1542715"/>
            <a:ext cx="1075890"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A26F6A6-D732-4199-AF82-B01C24D01301}"/>
              </a:ext>
            </a:extLst>
          </p:cNvPr>
          <p:cNvCxnSpPr>
            <a:cxnSpLocks/>
          </p:cNvCxnSpPr>
          <p:nvPr/>
        </p:nvCxnSpPr>
        <p:spPr>
          <a:xfrm flipH="1" flipV="1">
            <a:off x="7472949" y="1562682"/>
            <a:ext cx="436201" cy="1031513"/>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F91E01B7-9AB0-4B44-ADBD-C176D7A1CB07}"/>
              </a:ext>
            </a:extLst>
          </p:cNvPr>
          <p:cNvSpPr/>
          <p:nvPr/>
        </p:nvSpPr>
        <p:spPr>
          <a:xfrm>
            <a:off x="3812989" y="2310137"/>
            <a:ext cx="1986749" cy="258663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D3948A36-7FCF-4127-BCB1-4C09D7D85346}"/>
              </a:ext>
            </a:extLst>
          </p:cNvPr>
          <p:cNvSpPr txBox="1"/>
          <p:nvPr/>
        </p:nvSpPr>
        <p:spPr>
          <a:xfrm>
            <a:off x="1508733" y="2610030"/>
            <a:ext cx="1584176" cy="646331"/>
          </a:xfrm>
          <a:prstGeom prst="rect">
            <a:avLst/>
          </a:prstGeom>
          <a:solidFill>
            <a:srgbClr val="FFFF00"/>
          </a:solidFill>
          <a:ln>
            <a:solidFill>
              <a:schemeClr val="accent1"/>
            </a:solidFill>
          </a:ln>
        </p:spPr>
        <p:txBody>
          <a:bodyPr wrap="square" rtlCol="0">
            <a:spAutoFit/>
          </a:bodyPr>
          <a:lstStyle/>
          <a:p>
            <a:r>
              <a:rPr lang="en-US" dirty="0"/>
              <a:t>All Libraries and institution</a:t>
            </a:r>
          </a:p>
        </p:txBody>
      </p:sp>
      <p:cxnSp>
        <p:nvCxnSpPr>
          <p:cNvPr id="18" name="Straight Arrow Connector 17">
            <a:extLst>
              <a:ext uri="{FF2B5EF4-FFF2-40B4-BE49-F238E27FC236}">
                <a16:creationId xmlns:a16="http://schemas.microsoft.com/office/drawing/2014/main" id="{5EAA06BC-F6DF-4B5F-A4A3-650FAB0DD2A3}"/>
              </a:ext>
            </a:extLst>
          </p:cNvPr>
          <p:cNvCxnSpPr>
            <a:cxnSpLocks/>
            <a:stCxn id="17" idx="3"/>
            <a:endCxn id="16" idx="1"/>
          </p:cNvCxnSpPr>
          <p:nvPr/>
        </p:nvCxnSpPr>
        <p:spPr>
          <a:xfrm>
            <a:off x="3092909" y="2933196"/>
            <a:ext cx="720080" cy="67025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94212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2EF97E-D3F0-4869-8716-8A46F7127028}"/>
              </a:ext>
            </a:extLst>
          </p:cNvPr>
          <p:cNvPicPr>
            <a:picLocks noChangeAspect="1"/>
          </p:cNvPicPr>
          <p:nvPr/>
        </p:nvPicPr>
        <p:blipFill>
          <a:blip r:embed="rId2"/>
          <a:stretch>
            <a:fillRect/>
          </a:stretch>
        </p:blipFill>
        <p:spPr>
          <a:xfrm>
            <a:off x="0" y="1529203"/>
            <a:ext cx="9144000" cy="2085093"/>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Attachments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2"/>
            <a:ext cx="8424936" cy="860152"/>
          </a:xfrm>
        </p:spPr>
        <p:txBody>
          <a:bodyPr>
            <a:normAutofit/>
          </a:bodyPr>
          <a:lstStyle/>
          <a:p>
            <a:r>
              <a:rPr lang="en-US" sz="1800" dirty="0"/>
              <a:t>Patron Moshe Ben </a:t>
            </a:r>
            <a:r>
              <a:rPr lang="en-US" sz="1800" dirty="0" err="1"/>
              <a:t>Maimon</a:t>
            </a:r>
            <a:r>
              <a:rPr lang="en-US" sz="1800" dirty="0"/>
              <a:t> has Attachments in the Law Library and Medical Library.</a:t>
            </a:r>
          </a:p>
          <a:p>
            <a:endParaRPr lang="en-US" sz="1800" dirty="0"/>
          </a:p>
        </p:txBody>
      </p:sp>
      <p:sp>
        <p:nvSpPr>
          <p:cNvPr id="7" name="Rectangle 6">
            <a:extLst>
              <a:ext uri="{FF2B5EF4-FFF2-40B4-BE49-F238E27FC236}">
                <a16:creationId xmlns:a16="http://schemas.microsoft.com/office/drawing/2014/main" id="{77983094-ECA4-411F-9358-EC3447405AF4}"/>
              </a:ext>
            </a:extLst>
          </p:cNvPr>
          <p:cNvSpPr/>
          <p:nvPr/>
        </p:nvSpPr>
        <p:spPr>
          <a:xfrm>
            <a:off x="4644008" y="1860357"/>
            <a:ext cx="648072" cy="29197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E7E8A92-2D44-437C-9DE1-5566D66E1725}"/>
              </a:ext>
            </a:extLst>
          </p:cNvPr>
          <p:cNvSpPr/>
          <p:nvPr/>
        </p:nvSpPr>
        <p:spPr>
          <a:xfrm>
            <a:off x="6228184" y="2946927"/>
            <a:ext cx="667619" cy="3339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BFD841-C7EA-42C5-956C-AD43C9A38F37}"/>
              </a:ext>
            </a:extLst>
          </p:cNvPr>
          <p:cNvSpPr/>
          <p:nvPr/>
        </p:nvSpPr>
        <p:spPr>
          <a:xfrm>
            <a:off x="6228184" y="3280900"/>
            <a:ext cx="667619" cy="3339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9A0A7A-B950-4812-8BC6-83383AEB3757}"/>
              </a:ext>
            </a:extLst>
          </p:cNvPr>
          <p:cNvSpPr/>
          <p:nvPr/>
        </p:nvSpPr>
        <p:spPr>
          <a:xfrm>
            <a:off x="7884368" y="1687531"/>
            <a:ext cx="1125897" cy="7018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48674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3A449FB-AFEB-4AE1-833C-C4B50F539D31}"/>
              </a:ext>
            </a:extLst>
          </p:cNvPr>
          <p:cNvPicPr>
            <a:picLocks noChangeAspect="1"/>
          </p:cNvPicPr>
          <p:nvPr/>
        </p:nvPicPr>
        <p:blipFill>
          <a:blip r:embed="rId2"/>
          <a:stretch>
            <a:fillRect/>
          </a:stretch>
        </p:blipFill>
        <p:spPr>
          <a:xfrm>
            <a:off x="0" y="1368211"/>
            <a:ext cx="9144000" cy="2407077"/>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Attachments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2"/>
            <a:ext cx="8424936" cy="860152"/>
          </a:xfrm>
        </p:spPr>
        <p:txBody>
          <a:bodyPr>
            <a:normAutofit/>
          </a:bodyPr>
          <a:lstStyle/>
          <a:p>
            <a:r>
              <a:rPr lang="en-US" sz="1800" dirty="0"/>
              <a:t>Staff user Alicia Chen sees attachments in the Law Library and Medical Library.</a:t>
            </a:r>
          </a:p>
        </p:txBody>
      </p:sp>
      <p:sp>
        <p:nvSpPr>
          <p:cNvPr id="7" name="Rectangle 6">
            <a:extLst>
              <a:ext uri="{FF2B5EF4-FFF2-40B4-BE49-F238E27FC236}">
                <a16:creationId xmlns:a16="http://schemas.microsoft.com/office/drawing/2014/main" id="{77983094-ECA4-411F-9358-EC3447405AF4}"/>
              </a:ext>
            </a:extLst>
          </p:cNvPr>
          <p:cNvSpPr/>
          <p:nvPr/>
        </p:nvSpPr>
        <p:spPr>
          <a:xfrm>
            <a:off x="4644008" y="2001261"/>
            <a:ext cx="648072" cy="29197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E7E8A92-2D44-437C-9DE1-5566D66E1725}"/>
              </a:ext>
            </a:extLst>
          </p:cNvPr>
          <p:cNvSpPr/>
          <p:nvPr/>
        </p:nvSpPr>
        <p:spPr>
          <a:xfrm>
            <a:off x="6228184" y="3066565"/>
            <a:ext cx="667619" cy="3339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BFD841-C7EA-42C5-956C-AD43C9A38F37}"/>
              </a:ext>
            </a:extLst>
          </p:cNvPr>
          <p:cNvSpPr/>
          <p:nvPr/>
        </p:nvSpPr>
        <p:spPr>
          <a:xfrm>
            <a:off x="6228184" y="3400538"/>
            <a:ext cx="667619" cy="3339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9A0A7A-B950-4812-8BC6-83383AEB3757}"/>
              </a:ext>
            </a:extLst>
          </p:cNvPr>
          <p:cNvSpPr/>
          <p:nvPr/>
        </p:nvSpPr>
        <p:spPr>
          <a:xfrm>
            <a:off x="7884368" y="2228363"/>
            <a:ext cx="1125897" cy="28063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4913387-1100-43A6-9067-368B97E81B86}"/>
              </a:ext>
            </a:extLst>
          </p:cNvPr>
          <p:cNvSpPr txBox="1"/>
          <p:nvPr/>
        </p:nvSpPr>
        <p:spPr>
          <a:xfrm>
            <a:off x="4932040" y="2509875"/>
            <a:ext cx="2304256" cy="369332"/>
          </a:xfrm>
          <a:prstGeom prst="rect">
            <a:avLst/>
          </a:prstGeom>
          <a:solidFill>
            <a:srgbClr val="FFFF00"/>
          </a:solidFill>
          <a:ln>
            <a:solidFill>
              <a:schemeClr val="accent1"/>
            </a:solidFill>
          </a:ln>
        </p:spPr>
        <p:txBody>
          <a:bodyPr wrap="square" rtlCol="0">
            <a:spAutoFit/>
          </a:bodyPr>
          <a:lstStyle/>
          <a:p>
            <a:r>
              <a:rPr lang="en-US" dirty="0"/>
              <a:t>Staff User Alicia Chen</a:t>
            </a:r>
          </a:p>
        </p:txBody>
      </p:sp>
      <p:cxnSp>
        <p:nvCxnSpPr>
          <p:cNvPr id="14" name="Straight Arrow Connector 13">
            <a:extLst>
              <a:ext uri="{FF2B5EF4-FFF2-40B4-BE49-F238E27FC236}">
                <a16:creationId xmlns:a16="http://schemas.microsoft.com/office/drawing/2014/main" id="{1A6BBD2E-E48F-4DA2-A7A9-10EADC21662E}"/>
              </a:ext>
            </a:extLst>
          </p:cNvPr>
          <p:cNvCxnSpPr>
            <a:cxnSpLocks/>
          </p:cNvCxnSpPr>
          <p:nvPr/>
        </p:nvCxnSpPr>
        <p:spPr>
          <a:xfrm flipV="1">
            <a:off x="7236296" y="1968014"/>
            <a:ext cx="497372" cy="54186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228642A-F710-4A50-BB06-71AE4B5D3686}"/>
              </a:ext>
            </a:extLst>
          </p:cNvPr>
          <p:cNvSpPr/>
          <p:nvPr/>
        </p:nvSpPr>
        <p:spPr>
          <a:xfrm>
            <a:off x="7685856" y="1707654"/>
            <a:ext cx="648072" cy="2603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33125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EFE075-C716-4707-B1AE-85DA9224C7FD}"/>
              </a:ext>
            </a:extLst>
          </p:cNvPr>
          <p:cNvPicPr>
            <a:picLocks noChangeAspect="1"/>
          </p:cNvPicPr>
          <p:nvPr/>
        </p:nvPicPr>
        <p:blipFill>
          <a:blip r:embed="rId2"/>
          <a:stretch>
            <a:fillRect/>
          </a:stretch>
        </p:blipFill>
        <p:spPr>
          <a:xfrm>
            <a:off x="0" y="1651773"/>
            <a:ext cx="9144000" cy="2432145"/>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Attachments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2"/>
            <a:ext cx="8424936" cy="860152"/>
          </a:xfrm>
        </p:spPr>
        <p:txBody>
          <a:bodyPr>
            <a:normAutofit/>
          </a:bodyPr>
          <a:lstStyle/>
          <a:p>
            <a:r>
              <a:rPr lang="en-US" sz="1800" dirty="0"/>
              <a:t>Staff user Elly May </a:t>
            </a:r>
            <a:r>
              <a:rPr lang="en-US" sz="1800" dirty="0" err="1"/>
              <a:t>Clampett</a:t>
            </a:r>
            <a:r>
              <a:rPr lang="en-US" sz="1800" dirty="0"/>
              <a:t> sees attachments in the Law Library only.</a:t>
            </a:r>
          </a:p>
          <a:p>
            <a:endParaRPr lang="en-US" sz="1800" dirty="0"/>
          </a:p>
        </p:txBody>
      </p:sp>
      <p:sp>
        <p:nvSpPr>
          <p:cNvPr id="7" name="Rectangle 6">
            <a:extLst>
              <a:ext uri="{FF2B5EF4-FFF2-40B4-BE49-F238E27FC236}">
                <a16:creationId xmlns:a16="http://schemas.microsoft.com/office/drawing/2014/main" id="{77983094-ECA4-411F-9358-EC3447405AF4}"/>
              </a:ext>
            </a:extLst>
          </p:cNvPr>
          <p:cNvSpPr/>
          <p:nvPr/>
        </p:nvSpPr>
        <p:spPr>
          <a:xfrm>
            <a:off x="4650692" y="2273709"/>
            <a:ext cx="648072"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E7E8A92-2D44-437C-9DE1-5566D66E1725}"/>
              </a:ext>
            </a:extLst>
          </p:cNvPr>
          <p:cNvSpPr/>
          <p:nvPr/>
        </p:nvSpPr>
        <p:spPr>
          <a:xfrm>
            <a:off x="6228184" y="3338039"/>
            <a:ext cx="667619"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9A0A7A-B950-4812-8BC6-83383AEB3757}"/>
              </a:ext>
            </a:extLst>
          </p:cNvPr>
          <p:cNvSpPr/>
          <p:nvPr/>
        </p:nvSpPr>
        <p:spPr>
          <a:xfrm>
            <a:off x="7946095" y="2450003"/>
            <a:ext cx="1125897" cy="3336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C263983-8140-4422-914F-AE0A2517C5F8}"/>
              </a:ext>
            </a:extLst>
          </p:cNvPr>
          <p:cNvSpPr txBox="1"/>
          <p:nvPr/>
        </p:nvSpPr>
        <p:spPr>
          <a:xfrm>
            <a:off x="4355976" y="2787774"/>
            <a:ext cx="2880320" cy="369332"/>
          </a:xfrm>
          <a:prstGeom prst="rect">
            <a:avLst/>
          </a:prstGeom>
          <a:solidFill>
            <a:srgbClr val="FFFF00"/>
          </a:solidFill>
          <a:ln>
            <a:solidFill>
              <a:schemeClr val="accent1"/>
            </a:solidFill>
          </a:ln>
        </p:spPr>
        <p:txBody>
          <a:bodyPr wrap="square" rtlCol="0">
            <a:spAutoFit/>
          </a:bodyPr>
          <a:lstStyle/>
          <a:p>
            <a:r>
              <a:rPr lang="en-US" dirty="0"/>
              <a:t>Staff User Elly May </a:t>
            </a:r>
            <a:r>
              <a:rPr lang="en-US" dirty="0" err="1"/>
              <a:t>Clampett</a:t>
            </a:r>
            <a:endParaRPr lang="en-US" dirty="0"/>
          </a:p>
        </p:txBody>
      </p:sp>
      <p:cxnSp>
        <p:nvCxnSpPr>
          <p:cNvPr id="13" name="Straight Arrow Connector 12">
            <a:extLst>
              <a:ext uri="{FF2B5EF4-FFF2-40B4-BE49-F238E27FC236}">
                <a16:creationId xmlns:a16="http://schemas.microsoft.com/office/drawing/2014/main" id="{8B2CAD5C-DBD4-478E-8332-7BC70C1687E6}"/>
              </a:ext>
            </a:extLst>
          </p:cNvPr>
          <p:cNvCxnSpPr>
            <a:cxnSpLocks/>
          </p:cNvCxnSpPr>
          <p:nvPr/>
        </p:nvCxnSpPr>
        <p:spPr>
          <a:xfrm flipV="1">
            <a:off x="7236296" y="2245913"/>
            <a:ext cx="497372" cy="54186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60F01D1-0875-4F8C-AFFA-CA4F981DF952}"/>
              </a:ext>
            </a:extLst>
          </p:cNvPr>
          <p:cNvSpPr/>
          <p:nvPr/>
        </p:nvSpPr>
        <p:spPr>
          <a:xfrm>
            <a:off x="7685856" y="1985553"/>
            <a:ext cx="648072" cy="2603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186CF1C-AD04-4C99-A71C-ABDD93838F37}"/>
              </a:ext>
            </a:extLst>
          </p:cNvPr>
          <p:cNvSpPr txBox="1"/>
          <p:nvPr/>
        </p:nvSpPr>
        <p:spPr>
          <a:xfrm>
            <a:off x="5347880" y="4255234"/>
            <a:ext cx="1368152" cy="369332"/>
          </a:xfrm>
          <a:prstGeom prst="rect">
            <a:avLst/>
          </a:prstGeom>
          <a:solidFill>
            <a:srgbClr val="FFFF00"/>
          </a:solidFill>
          <a:ln>
            <a:solidFill>
              <a:schemeClr val="accent1"/>
            </a:solidFill>
          </a:ln>
        </p:spPr>
        <p:txBody>
          <a:bodyPr wrap="square" rtlCol="0">
            <a:spAutoFit/>
          </a:bodyPr>
          <a:lstStyle/>
          <a:p>
            <a:r>
              <a:rPr lang="en-US" dirty="0"/>
              <a:t>Law Library</a:t>
            </a:r>
          </a:p>
        </p:txBody>
      </p:sp>
      <p:cxnSp>
        <p:nvCxnSpPr>
          <p:cNvPr id="16" name="Straight Arrow Connector 15">
            <a:extLst>
              <a:ext uri="{FF2B5EF4-FFF2-40B4-BE49-F238E27FC236}">
                <a16:creationId xmlns:a16="http://schemas.microsoft.com/office/drawing/2014/main" id="{7A02C44C-190F-4449-AF08-EA7DD002C7BC}"/>
              </a:ext>
            </a:extLst>
          </p:cNvPr>
          <p:cNvCxnSpPr>
            <a:cxnSpLocks/>
          </p:cNvCxnSpPr>
          <p:nvPr/>
        </p:nvCxnSpPr>
        <p:spPr>
          <a:xfrm flipV="1">
            <a:off x="6228184" y="3653254"/>
            <a:ext cx="305799" cy="61159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096D4C8D-9967-451C-A1D6-8300860EE7D5}"/>
              </a:ext>
            </a:extLst>
          </p:cNvPr>
          <p:cNvSpPr/>
          <p:nvPr/>
        </p:nvSpPr>
        <p:spPr>
          <a:xfrm>
            <a:off x="61727" y="2539851"/>
            <a:ext cx="648072"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9869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5715C5-FD9E-4181-974B-C7D020470412}"/>
              </a:ext>
            </a:extLst>
          </p:cNvPr>
          <p:cNvPicPr>
            <a:picLocks noChangeAspect="1"/>
          </p:cNvPicPr>
          <p:nvPr/>
        </p:nvPicPr>
        <p:blipFill>
          <a:blip r:embed="rId2"/>
          <a:stretch>
            <a:fillRect/>
          </a:stretch>
        </p:blipFill>
        <p:spPr>
          <a:xfrm>
            <a:off x="0" y="1611695"/>
            <a:ext cx="9144000" cy="2434536"/>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Creating and Viewing Attachments restricted by library</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2"/>
            <a:ext cx="8424936" cy="860152"/>
          </a:xfrm>
        </p:spPr>
        <p:txBody>
          <a:bodyPr>
            <a:normAutofit/>
          </a:bodyPr>
          <a:lstStyle/>
          <a:p>
            <a:r>
              <a:rPr lang="en-US" sz="1800" dirty="0"/>
              <a:t>Staff user Jethro Bodine sees attachments in the Medical Library only.</a:t>
            </a:r>
          </a:p>
          <a:p>
            <a:endParaRPr lang="en-US" sz="1800" dirty="0"/>
          </a:p>
        </p:txBody>
      </p:sp>
      <p:sp>
        <p:nvSpPr>
          <p:cNvPr id="7" name="Rectangle 6">
            <a:extLst>
              <a:ext uri="{FF2B5EF4-FFF2-40B4-BE49-F238E27FC236}">
                <a16:creationId xmlns:a16="http://schemas.microsoft.com/office/drawing/2014/main" id="{77983094-ECA4-411F-9358-EC3447405AF4}"/>
              </a:ext>
            </a:extLst>
          </p:cNvPr>
          <p:cNvSpPr/>
          <p:nvPr/>
        </p:nvSpPr>
        <p:spPr>
          <a:xfrm>
            <a:off x="4650692" y="2273709"/>
            <a:ext cx="648072"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E7E8A92-2D44-437C-9DE1-5566D66E1725}"/>
              </a:ext>
            </a:extLst>
          </p:cNvPr>
          <p:cNvSpPr/>
          <p:nvPr/>
        </p:nvSpPr>
        <p:spPr>
          <a:xfrm>
            <a:off x="6228184" y="3338039"/>
            <a:ext cx="667619"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9A0A7A-B950-4812-8BC6-83383AEB3757}"/>
              </a:ext>
            </a:extLst>
          </p:cNvPr>
          <p:cNvSpPr/>
          <p:nvPr/>
        </p:nvSpPr>
        <p:spPr>
          <a:xfrm>
            <a:off x="7946095" y="2450003"/>
            <a:ext cx="1125897" cy="3336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C263983-8140-4422-914F-AE0A2517C5F8}"/>
              </a:ext>
            </a:extLst>
          </p:cNvPr>
          <p:cNvSpPr txBox="1"/>
          <p:nvPr/>
        </p:nvSpPr>
        <p:spPr>
          <a:xfrm>
            <a:off x="4355976" y="2787774"/>
            <a:ext cx="2880320" cy="369332"/>
          </a:xfrm>
          <a:prstGeom prst="rect">
            <a:avLst/>
          </a:prstGeom>
          <a:solidFill>
            <a:srgbClr val="FFFF00"/>
          </a:solidFill>
          <a:ln>
            <a:solidFill>
              <a:schemeClr val="accent1"/>
            </a:solidFill>
          </a:ln>
        </p:spPr>
        <p:txBody>
          <a:bodyPr wrap="square" rtlCol="0">
            <a:spAutoFit/>
          </a:bodyPr>
          <a:lstStyle/>
          <a:p>
            <a:r>
              <a:rPr lang="en-US" dirty="0"/>
              <a:t>Staff User Jethro Bodine</a:t>
            </a:r>
          </a:p>
        </p:txBody>
      </p:sp>
      <p:cxnSp>
        <p:nvCxnSpPr>
          <p:cNvPr id="13" name="Straight Arrow Connector 12">
            <a:extLst>
              <a:ext uri="{FF2B5EF4-FFF2-40B4-BE49-F238E27FC236}">
                <a16:creationId xmlns:a16="http://schemas.microsoft.com/office/drawing/2014/main" id="{8B2CAD5C-DBD4-478E-8332-7BC70C1687E6}"/>
              </a:ext>
            </a:extLst>
          </p:cNvPr>
          <p:cNvCxnSpPr>
            <a:cxnSpLocks/>
          </p:cNvCxnSpPr>
          <p:nvPr/>
        </p:nvCxnSpPr>
        <p:spPr>
          <a:xfrm flipV="1">
            <a:off x="7236296" y="2245913"/>
            <a:ext cx="497372" cy="54186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60F01D1-0875-4F8C-AFFA-CA4F981DF952}"/>
              </a:ext>
            </a:extLst>
          </p:cNvPr>
          <p:cNvSpPr/>
          <p:nvPr/>
        </p:nvSpPr>
        <p:spPr>
          <a:xfrm>
            <a:off x="7685856" y="1985553"/>
            <a:ext cx="648072" cy="2603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186CF1C-AD04-4C99-A71C-ABDD93838F37}"/>
              </a:ext>
            </a:extLst>
          </p:cNvPr>
          <p:cNvSpPr txBox="1"/>
          <p:nvPr/>
        </p:nvSpPr>
        <p:spPr>
          <a:xfrm>
            <a:off x="5347880" y="4255234"/>
            <a:ext cx="1672392" cy="369332"/>
          </a:xfrm>
          <a:prstGeom prst="rect">
            <a:avLst/>
          </a:prstGeom>
          <a:solidFill>
            <a:srgbClr val="FFFF00"/>
          </a:solidFill>
          <a:ln>
            <a:solidFill>
              <a:schemeClr val="accent1"/>
            </a:solidFill>
          </a:ln>
        </p:spPr>
        <p:txBody>
          <a:bodyPr wrap="square" rtlCol="0">
            <a:spAutoFit/>
          </a:bodyPr>
          <a:lstStyle/>
          <a:p>
            <a:r>
              <a:rPr lang="en-US" dirty="0"/>
              <a:t>Medical Library</a:t>
            </a:r>
          </a:p>
        </p:txBody>
      </p:sp>
      <p:cxnSp>
        <p:nvCxnSpPr>
          <p:cNvPr id="16" name="Straight Arrow Connector 15">
            <a:extLst>
              <a:ext uri="{FF2B5EF4-FFF2-40B4-BE49-F238E27FC236}">
                <a16:creationId xmlns:a16="http://schemas.microsoft.com/office/drawing/2014/main" id="{7A02C44C-190F-4449-AF08-EA7DD002C7BC}"/>
              </a:ext>
            </a:extLst>
          </p:cNvPr>
          <p:cNvCxnSpPr>
            <a:cxnSpLocks/>
          </p:cNvCxnSpPr>
          <p:nvPr/>
        </p:nvCxnSpPr>
        <p:spPr>
          <a:xfrm flipV="1">
            <a:off x="6228184" y="3653254"/>
            <a:ext cx="305799" cy="61159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096D4C8D-9967-451C-A1D6-8300860EE7D5}"/>
              </a:ext>
            </a:extLst>
          </p:cNvPr>
          <p:cNvSpPr/>
          <p:nvPr/>
        </p:nvSpPr>
        <p:spPr>
          <a:xfrm>
            <a:off x="61727" y="2539851"/>
            <a:ext cx="648072" cy="3331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59065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F1CF9F51-E8ED-42BC-8F85-8B25B03829F1}"/>
              </a:ext>
            </a:extLst>
          </p:cNvPr>
          <p:cNvSpPr>
            <a:spLocks noGrp="1"/>
          </p:cNvSpPr>
          <p:nvPr>
            <p:ph type="subTitle" idx="1"/>
          </p:nvPr>
        </p:nvSpPr>
        <p:spPr/>
        <p:txBody>
          <a:bodyPr>
            <a:normAutofit/>
          </a:bodyPr>
          <a:lstStyle/>
          <a:p>
            <a:r>
              <a:rPr lang="en-US" dirty="0"/>
              <a:t>xxx@exlibrisgroup.com</a:t>
            </a:r>
          </a:p>
        </p:txBody>
      </p:sp>
    </p:spTree>
    <p:extLst>
      <p:ext uri="{BB962C8B-B14F-4D97-AF65-F5344CB8AC3E}">
        <p14:creationId xmlns:p14="http://schemas.microsoft.com/office/powerpoint/2010/main" val="3906028945"/>
      </p:ext>
    </p:extLst>
  </p:cSld>
  <p:clrMapOvr>
    <a:masterClrMapping/>
  </p:clrMapOvr>
</p:sld>
</file>

<file path=ppt/theme/theme1.xml><?xml version="1.0" encoding="utf-8"?>
<a:theme xmlns:a="http://schemas.openxmlformats.org/drawingml/2006/main" name="IGeLU_2016_16X9 (1)">
  <a:themeElements>
    <a:clrScheme name="Exlibris">
      <a:dk1>
        <a:srgbClr val="000000"/>
      </a:dk1>
      <a:lt1>
        <a:srgbClr val="FFFFFF"/>
      </a:lt1>
      <a:dk2>
        <a:srgbClr val="44546A"/>
      </a:dk2>
      <a:lt2>
        <a:srgbClr val="E7E6E6"/>
      </a:lt2>
      <a:accent1>
        <a:srgbClr val="003466"/>
      </a:accent1>
      <a:accent2>
        <a:srgbClr val="F47C30"/>
      </a:accent2>
      <a:accent3>
        <a:srgbClr val="EE3A43"/>
      </a:accent3>
      <a:accent4>
        <a:srgbClr val="B20837"/>
      </a:accent4>
      <a:accent5>
        <a:srgbClr val="FDB813"/>
      </a:accent5>
      <a:accent6>
        <a:srgbClr val="7C4299"/>
      </a:accent6>
      <a:hlink>
        <a:srgbClr val="0000FF"/>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x Libris PowerPoint Template 2021_light.potx" id="{8304239A-2FF3-4978-9BC4-89628C047790}" vid="{9B6676BA-7F77-4E78-A4D1-1714F978D8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D4216B00C96C34F9FEB40E34BEB6B05" ma:contentTypeVersion="13" ma:contentTypeDescription="Create a new document." ma:contentTypeScope="" ma:versionID="95220f12d93a0c3d2948523f4abfc619">
  <xsd:schema xmlns:xsd="http://www.w3.org/2001/XMLSchema" xmlns:xs="http://www.w3.org/2001/XMLSchema" xmlns:p="http://schemas.microsoft.com/office/2006/metadata/properties" xmlns:ns3="74dd5ec3-1427-46e8-a24a-7d89bfb34403" xmlns:ns4="d66ab0f4-d659-463b-a1c4-9fb61d1597bf" targetNamespace="http://schemas.microsoft.com/office/2006/metadata/properties" ma:root="true" ma:fieldsID="1c4d6bc9023a3681940caabce80443b4" ns3:_="" ns4:_="">
    <xsd:import namespace="74dd5ec3-1427-46e8-a24a-7d89bfb34403"/>
    <xsd:import namespace="d66ab0f4-d659-463b-a1c4-9fb61d1597bf"/>
    <xsd:element name="properties">
      <xsd:complexType>
        <xsd:sequence>
          <xsd:element name="documentManagement">
            <xsd:complexType>
              <xsd:all>
                <xsd:element ref="ns3:MediaServiceMetadata" minOccurs="0"/>
                <xsd:element ref="ns3:MediaServiceFastMetadata" minOccurs="0"/>
                <xsd:element ref="ns3:MediaServiceDateTaken"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dd5ec3-1427-46e8-a24a-7d89bfb344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6ab0f4-d659-463b-a1c4-9fb61d1597bf"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C1D0EBC-DE74-4B82-99A2-C2693F2F99F4}">
  <ds:schemaRefs>
    <ds:schemaRef ds:uri="http://www.w3.org/XML/1998/namespace"/>
    <ds:schemaRef ds:uri="http://schemas.microsoft.com/office/2006/documentManagement/types"/>
    <ds:schemaRef ds:uri="http://schemas.microsoft.com/office/2006/metadata/properties"/>
    <ds:schemaRef ds:uri="http://purl.org/dc/dcmitype/"/>
    <ds:schemaRef ds:uri="http://purl.org/dc/elements/1.1/"/>
    <ds:schemaRef ds:uri="d66ab0f4-d659-463b-a1c4-9fb61d1597bf"/>
    <ds:schemaRef ds:uri="http://schemas.microsoft.com/office/infopath/2007/PartnerControls"/>
    <ds:schemaRef ds:uri="http://schemas.openxmlformats.org/package/2006/metadata/core-properties"/>
    <ds:schemaRef ds:uri="74dd5ec3-1427-46e8-a24a-7d89bfb34403"/>
    <ds:schemaRef ds:uri="http://purl.org/dc/terms/"/>
  </ds:schemaRefs>
</ds:datastoreItem>
</file>

<file path=customXml/itemProps2.xml><?xml version="1.0" encoding="utf-8"?>
<ds:datastoreItem xmlns:ds="http://schemas.openxmlformats.org/officeDocument/2006/customXml" ds:itemID="{82260EC1-3551-4F4B-B512-1443F2EC7D27}">
  <ds:schemaRefs>
    <ds:schemaRef ds:uri="http://schemas.microsoft.com/sharepoint/v3/contenttype/forms"/>
  </ds:schemaRefs>
</ds:datastoreItem>
</file>

<file path=customXml/itemProps3.xml><?xml version="1.0" encoding="utf-8"?>
<ds:datastoreItem xmlns:ds="http://schemas.openxmlformats.org/officeDocument/2006/customXml" ds:itemID="{296C2438-936C-465D-AB97-DD81138BAD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dd5ec3-1427-46e8-a24a-7d89bfb34403"/>
    <ds:schemaRef ds:uri="d66ab0f4-d659-463b-a1c4-9fb61d1597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Ex Libris PowerPoint Template 2021_light</Template>
  <TotalTime>831</TotalTime>
  <Words>2623</Words>
  <Application>Microsoft Office PowerPoint</Application>
  <PresentationFormat>On-screen Show (16:9)</PresentationFormat>
  <Paragraphs>306</Paragraphs>
  <Slides>80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80</vt:i4>
      </vt:variant>
    </vt:vector>
  </HeadingPairs>
  <TitlesOfParts>
    <vt:vector size="84" baseType="lpstr">
      <vt:lpstr>Arial</vt:lpstr>
      <vt:lpstr>Calibri</vt:lpstr>
      <vt:lpstr>Calibri Light</vt:lpstr>
      <vt:lpstr>IGeLU_2016_16X9 (1)</vt:lpstr>
      <vt:lpstr>Library Independence Regarding User and Fulfillment Activities</vt:lpstr>
      <vt:lpstr>PowerPoint Presentation</vt:lpstr>
      <vt:lpstr>Introduction</vt:lpstr>
      <vt:lpstr>Introduction</vt:lpstr>
      <vt:lpstr>Introduction</vt:lpstr>
      <vt:lpstr>The sample staff users, patrons and items. </vt:lpstr>
      <vt:lpstr>The sample staff users, patrons and items</vt:lpstr>
      <vt:lpstr>The sample staff users, patrons and items</vt:lpstr>
      <vt:lpstr>The sample staff users, patrons and items</vt:lpstr>
      <vt:lpstr>The sample staff users, patrons and items</vt:lpstr>
      <vt:lpstr>The sample staff users, patrons and items</vt:lpstr>
      <vt:lpstr>The sample staff users, patrons and items</vt:lpstr>
      <vt:lpstr>The sample staff users, patrons and items</vt:lpstr>
      <vt:lpstr>The sample staff users, patrons and items</vt:lpstr>
      <vt:lpstr>The sample staff users, patrons and items</vt:lpstr>
      <vt:lpstr>The sample staff users, patrons and items</vt:lpstr>
      <vt:lpstr>The sample staff users, patrons and items</vt:lpstr>
      <vt:lpstr>Patrons can loan items only according to their scope </vt:lpstr>
      <vt:lpstr>Patrons can loan items only according to their scope</vt:lpstr>
      <vt:lpstr>Patrons can loan items only according to their scope</vt:lpstr>
      <vt:lpstr>Patrons can loan items only according to their scope</vt:lpstr>
      <vt:lpstr>Patrons can loan items only according to their scope</vt:lpstr>
      <vt:lpstr>Patrons can loan items only according to their scope</vt:lpstr>
      <vt:lpstr>Patrons can loan items only according to their scope</vt:lpstr>
      <vt:lpstr>Staff users can loan to patrons only items associated with a circulation desk for which they have permission </vt:lpstr>
      <vt:lpstr>Staff users can loan to patrons only items associated with a circulation desk for which they have permission</vt:lpstr>
      <vt:lpstr>Staff users can loan to patrons only items associated with a circulation desk for which they have permission</vt:lpstr>
      <vt:lpstr>Staff users can loan to patrons only items associated with a circulation desk for which they have permission</vt:lpstr>
      <vt:lpstr>Staff users can loan to patrons only items associated with a circulation desk for which they have permission</vt:lpstr>
      <vt:lpstr>Staff users can loan to patrons only items associated with a circulation desk for which they have permission</vt:lpstr>
      <vt:lpstr>Viewing patron loans restricted by library </vt:lpstr>
      <vt:lpstr>Viewing patron loans restricted by library</vt:lpstr>
      <vt:lpstr>Viewing patron loans restricted by library</vt:lpstr>
      <vt:lpstr>Viewing patron loans restricted by library</vt:lpstr>
      <vt:lpstr>Viewing patron loans restricted by library</vt:lpstr>
      <vt:lpstr>Viewing patron loans restricted by library</vt:lpstr>
      <vt:lpstr>Viewing patron loans restricted by library</vt:lpstr>
      <vt:lpstr>Viewing patron requests restricted by library </vt:lpstr>
      <vt:lpstr>Viewing patron requests restricted by library</vt:lpstr>
      <vt:lpstr>Viewing patron requests restricted by library</vt:lpstr>
      <vt:lpstr>Viewing patron requests restricted by library</vt:lpstr>
      <vt:lpstr>Viewing patron requests restricted by library</vt:lpstr>
      <vt:lpstr>Viewing patron requests restricted by library</vt:lpstr>
      <vt:lpstr>Creating and Viewing Fines and Fees restricted by library</vt:lpstr>
      <vt:lpstr>Creating and Viewing Fines and Fees restricted by library</vt:lpstr>
      <vt:lpstr>Creating and Viewing Fines and Fees restricted by library</vt:lpstr>
      <vt:lpstr>Creating and Viewing Fines and Fees restricted by library</vt:lpstr>
      <vt:lpstr>Creating and Viewing Fines and Fees restricted by library</vt:lpstr>
      <vt:lpstr>Creating and Viewing Fines and Fees restricted by library</vt:lpstr>
      <vt:lpstr>Creating and Viewing Fines and Fees restricted by library</vt:lpstr>
      <vt:lpstr>Creating and Viewing Fines and Fees restricted by library</vt:lpstr>
      <vt:lpstr>Creating and Viewing Fines and Fees restricted by library</vt:lpstr>
      <vt:lpstr>Creating and Viewing Notes restricted by library</vt:lpstr>
      <vt:lpstr>Creating and Viewing Notes restricted by library</vt:lpstr>
      <vt:lpstr>Creating and Viewing Notes restricted by library</vt:lpstr>
      <vt:lpstr>Creating and Viewing Notes restricted by library</vt:lpstr>
      <vt:lpstr>Creating and Viewing Notes restricted by library</vt:lpstr>
      <vt:lpstr>Creating and Viewing Notes restricted by library</vt:lpstr>
      <vt:lpstr>Creating and Viewing Notes restricted by library</vt:lpstr>
      <vt:lpstr>Creating and Viewing Notes restricted by library</vt:lpstr>
      <vt:lpstr>Creating and Viewing Notes restricted by library</vt:lpstr>
      <vt:lpstr>Creating and Viewing Blocks restricted by library</vt:lpstr>
      <vt:lpstr>Creating and Viewing Blocks restricted by library</vt:lpstr>
      <vt:lpstr>Creating and Viewing Blocks restricted by library</vt:lpstr>
      <vt:lpstr>Creating and Viewing Blocks restricted by library</vt:lpstr>
      <vt:lpstr>Creating and Viewing Blocks restricted by library</vt:lpstr>
      <vt:lpstr>Creating and Viewing Blocks restricted by library</vt:lpstr>
      <vt:lpstr>Creating and Viewing Blocks restricted by library</vt:lpstr>
      <vt:lpstr>Creating and Viewing Blocks restricted by library</vt:lpstr>
      <vt:lpstr>Creating and Viewing Blocks restricted by library</vt:lpstr>
      <vt:lpstr>Creating and Viewing Attachments restricted by library</vt:lpstr>
      <vt:lpstr>Creating and Viewing Attachments restricted by library</vt:lpstr>
      <vt:lpstr>Creating and Viewing Attachments restricted by library</vt:lpstr>
      <vt:lpstr>Creating and Viewing Attachments restricted by library</vt:lpstr>
      <vt:lpstr>Creating and Viewing Attachments restricted by library</vt:lpstr>
      <vt:lpstr>Creating and Viewing Attachments restricted by library</vt:lpstr>
      <vt:lpstr>Creating and Viewing Attachments restricted by library</vt:lpstr>
      <vt:lpstr>Creating and Viewing Attachments restricted by library</vt:lpstr>
      <vt:lpstr>Creating and Viewing Attachments restricted by library</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Idit Or</dc:creator>
  <cp:lastModifiedBy>Yoel Kortick</cp:lastModifiedBy>
  <cp:revision>45</cp:revision>
  <dcterms:created xsi:type="dcterms:W3CDTF">2021-11-30T14:32:13Z</dcterms:created>
  <dcterms:modified xsi:type="dcterms:W3CDTF">2022-01-19T11:26:08Z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4582616</vt:lpwstr>
  </property>
  <property fmtid="{D5CDD505-2E9C-101B-9397-08002B2CF9AE}" pid="3" name="NXPowerLiteSettings">
    <vt:lpwstr>F890061A04D200</vt:lpwstr>
  </property>
  <property fmtid="{D5CDD505-2E9C-101B-9397-08002B2CF9AE}" pid="4" name="NXPowerLiteVersion">
    <vt:lpwstr>D7.0.6</vt:lpwstr>
  </property>
  <property fmtid="{D5CDD505-2E9C-101B-9397-08002B2CF9AE}" pid="5" name="ContentTypeId">
    <vt:lpwstr>0x0101002D4216B00C96C34F9FEB40E34BEB6B05</vt:lpwstr>
  </property>
</Properties>
</file>